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4" r:id="rId3"/>
    <p:sldId id="257" r:id="rId4"/>
    <p:sldId id="258" r:id="rId5"/>
    <p:sldId id="259" r:id="rId6"/>
    <p:sldId id="261" r:id="rId7"/>
    <p:sldId id="260" r:id="rId8"/>
    <p:sldId id="263" r:id="rId9"/>
    <p:sldId id="285" r:id="rId10"/>
    <p:sldId id="264" r:id="rId11"/>
    <p:sldId id="266" r:id="rId12"/>
    <p:sldId id="269" r:id="rId13"/>
    <p:sldId id="271" r:id="rId14"/>
    <p:sldId id="267" r:id="rId15"/>
    <p:sldId id="268" r:id="rId16"/>
    <p:sldId id="270" r:id="rId17"/>
    <p:sldId id="286" r:id="rId18"/>
    <p:sldId id="272" r:id="rId19"/>
    <p:sldId id="275" r:id="rId20"/>
    <p:sldId id="274" r:id="rId21"/>
    <p:sldId id="278" r:id="rId22"/>
    <p:sldId id="279" r:id="rId23"/>
    <p:sldId id="277" r:id="rId24"/>
    <p:sldId id="280" r:id="rId25"/>
    <p:sldId id="276" r:id="rId26"/>
    <p:sldId id="281" r:id="rId27"/>
    <p:sldId id="282" r:id="rId28"/>
    <p:sldId id="283" r:id="rId29"/>
    <p:sldId id="273" r:id="rId30"/>
    <p:sldId id="28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D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88200" autoAdjust="0"/>
  </p:normalViewPr>
  <p:slideViewPr>
    <p:cSldViewPr snapToGrid="0">
      <p:cViewPr varScale="1">
        <p:scale>
          <a:sx n="77" d="100"/>
          <a:sy n="77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48DFAF-2465-4A00-9644-6332DD9F7E0B}" type="doc">
      <dgm:prSet loTypeId="urn:microsoft.com/office/officeart/2005/8/layout/gear1" loCatId="cycle" qsTypeId="urn:microsoft.com/office/officeart/2005/8/quickstyle/simple4" qsCatId="simple" csTypeId="urn:microsoft.com/office/officeart/2005/8/colors/accent6_5" csCatId="accent6" phldr="1"/>
      <dgm:spPr/>
    </dgm:pt>
    <dgm:pt modelId="{BAB3AB31-1983-4093-962A-89E60906E33C}">
      <dgm:prSet phldrT="[텍스트]"/>
      <dgm:spPr>
        <a:solidFill>
          <a:srgbClr val="58D87D"/>
        </a:solidFill>
      </dgm:spPr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C9EE34DE-3721-4F5D-9F13-E90C5A64DE87}" type="parTrans" cxnId="{6441CBA4-825F-4CF3-9B7E-584A78ACECB0}">
      <dgm:prSet/>
      <dgm:spPr/>
      <dgm:t>
        <a:bodyPr/>
        <a:lstStyle/>
        <a:p>
          <a:pPr latinLnBrk="1"/>
          <a:endParaRPr lang="ko-KR" altLang="en-US"/>
        </a:p>
      </dgm:t>
    </dgm:pt>
    <dgm:pt modelId="{028068B6-CB44-4F20-93FB-9036921533B2}" type="sibTrans" cxnId="{6441CBA4-825F-4CF3-9B7E-584A78ACECB0}">
      <dgm:prSet/>
      <dgm:spPr>
        <a:solidFill>
          <a:srgbClr val="58D87D"/>
        </a:solidFill>
      </dgm:spPr>
      <dgm:t>
        <a:bodyPr/>
        <a:lstStyle/>
        <a:p>
          <a:pPr latinLnBrk="1"/>
          <a:endParaRPr lang="ko-KR" altLang="en-US"/>
        </a:p>
      </dgm:t>
    </dgm:pt>
    <dgm:pt modelId="{92E43C96-7DFA-43F9-85C2-81B2E2EBAA69}">
      <dgm:prSet phldrT="[텍스트]"/>
      <dgm:spPr>
        <a:solidFill>
          <a:srgbClr val="58D87D"/>
        </a:solidFill>
      </dgm:spPr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EB6C2D44-D43D-41C5-AD93-C2A6866F1730}" type="parTrans" cxnId="{ECFEC636-DA27-46E6-8AB8-607EF73508C2}">
      <dgm:prSet/>
      <dgm:spPr/>
      <dgm:t>
        <a:bodyPr/>
        <a:lstStyle/>
        <a:p>
          <a:pPr latinLnBrk="1"/>
          <a:endParaRPr lang="ko-KR" altLang="en-US"/>
        </a:p>
      </dgm:t>
    </dgm:pt>
    <dgm:pt modelId="{79468168-57BC-403E-93E3-E887D4E68BAC}" type="sibTrans" cxnId="{ECFEC636-DA27-46E6-8AB8-607EF73508C2}">
      <dgm:prSet/>
      <dgm:spPr>
        <a:solidFill>
          <a:srgbClr val="58D87D"/>
        </a:solidFill>
      </dgm:spPr>
      <dgm:t>
        <a:bodyPr/>
        <a:lstStyle/>
        <a:p>
          <a:pPr latinLnBrk="1"/>
          <a:endParaRPr lang="ko-KR" altLang="en-US"/>
        </a:p>
      </dgm:t>
    </dgm:pt>
    <dgm:pt modelId="{A90CD182-7706-45C7-816A-F06D11C682F4}">
      <dgm:prSet phldrT="[텍스트]"/>
      <dgm:spPr>
        <a:solidFill>
          <a:srgbClr val="58D87D"/>
        </a:solidFill>
      </dgm:spPr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387D9C36-363A-4033-B977-1368B7AB2A8F}" type="parTrans" cxnId="{308723BF-8DD2-4F02-BEFF-91D4C19DCEFE}">
      <dgm:prSet/>
      <dgm:spPr/>
      <dgm:t>
        <a:bodyPr/>
        <a:lstStyle/>
        <a:p>
          <a:pPr latinLnBrk="1"/>
          <a:endParaRPr lang="ko-KR" altLang="en-US"/>
        </a:p>
      </dgm:t>
    </dgm:pt>
    <dgm:pt modelId="{85750052-DA06-4A30-B095-C9C9BCFE6CA0}" type="sibTrans" cxnId="{308723BF-8DD2-4F02-BEFF-91D4C19DCEFE}">
      <dgm:prSet/>
      <dgm:spPr>
        <a:solidFill>
          <a:srgbClr val="58D87D"/>
        </a:solidFill>
      </dgm:spPr>
      <dgm:t>
        <a:bodyPr/>
        <a:lstStyle/>
        <a:p>
          <a:pPr latinLnBrk="1"/>
          <a:endParaRPr lang="ko-KR" altLang="en-US"/>
        </a:p>
      </dgm:t>
    </dgm:pt>
    <dgm:pt modelId="{7FB79B0E-EEBE-4D1F-A766-2F9624BAB6EE}" type="pres">
      <dgm:prSet presAssocID="{ED48DFAF-2465-4A00-9644-6332DD9F7E0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B4D8DF1-7914-4714-BEC9-8D142EAB4ABE}" type="pres">
      <dgm:prSet presAssocID="{BAB3AB31-1983-4093-962A-89E60906E33C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344A47-7B85-4B7F-B3B7-8F27632AC774}" type="pres">
      <dgm:prSet presAssocID="{BAB3AB31-1983-4093-962A-89E60906E33C}" presName="gear1srcNode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7C9808A-A312-43ED-AC47-731824BAF973}" type="pres">
      <dgm:prSet presAssocID="{BAB3AB31-1983-4093-962A-89E60906E33C}" presName="gear1dstNode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FB94B50F-8419-406F-B190-07AE268EB153}" type="pres">
      <dgm:prSet presAssocID="{92E43C96-7DFA-43F9-85C2-81B2E2EBAA69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B675C4-C86F-4DFF-BEC7-CF2E47A4E2CC}" type="pres">
      <dgm:prSet presAssocID="{92E43C96-7DFA-43F9-85C2-81B2E2EBAA69}" presName="gear2srcNode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8560AD5-3859-47F2-BBE6-36B1D2BF4D9F}" type="pres">
      <dgm:prSet presAssocID="{92E43C96-7DFA-43F9-85C2-81B2E2EBAA69}" presName="gear2dstNode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AD2CCA4-1829-465C-A1EA-EEEC0584934E}" type="pres">
      <dgm:prSet presAssocID="{A90CD182-7706-45C7-816A-F06D11C682F4}" presName="gear3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625818E-47AE-4975-A20A-ECB0B55F1CC0}" type="pres">
      <dgm:prSet presAssocID="{A90CD182-7706-45C7-816A-F06D11C682F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A6CABA-9633-451A-B046-852649CA9E82}" type="pres">
      <dgm:prSet presAssocID="{A90CD182-7706-45C7-816A-F06D11C682F4}" presName="gear3srcNode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4849136A-6EEA-4D1C-A8A2-BE639377A648}" type="pres">
      <dgm:prSet presAssocID="{A90CD182-7706-45C7-816A-F06D11C682F4}" presName="gear3dstNode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3DFC6424-3E07-4590-B178-C7998E8A568C}" type="pres">
      <dgm:prSet presAssocID="{028068B6-CB44-4F20-93FB-9036921533B2}" presName="connector1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ED7E827C-47AB-4416-9E7D-D801A38582C2}" type="pres">
      <dgm:prSet presAssocID="{79468168-57BC-403E-93E3-E887D4E68BAC}" presName="connector2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8AA514B-85E8-4B4D-9FD3-7E4D74196363}" type="pres">
      <dgm:prSet presAssocID="{85750052-DA06-4A30-B095-C9C9BCFE6CA0}" presName="connector3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8E75BDE8-AA81-42B3-AAB5-0737B8035BCC}" type="presOf" srcId="{79468168-57BC-403E-93E3-E887D4E68BAC}" destId="{ED7E827C-47AB-4416-9E7D-D801A38582C2}" srcOrd="0" destOrd="0" presId="urn:microsoft.com/office/officeart/2005/8/layout/gear1"/>
    <dgm:cxn modelId="{D7B26A98-15C7-4C3C-A196-3895980F5A03}" type="presOf" srcId="{ED48DFAF-2465-4A00-9644-6332DD9F7E0B}" destId="{7FB79B0E-EEBE-4D1F-A766-2F9624BAB6EE}" srcOrd="0" destOrd="0" presId="urn:microsoft.com/office/officeart/2005/8/layout/gear1"/>
    <dgm:cxn modelId="{95C71CCB-249E-44E1-80B0-A8863E5D7448}" type="presOf" srcId="{92E43C96-7DFA-43F9-85C2-81B2E2EBAA69}" destId="{3AB675C4-C86F-4DFF-BEC7-CF2E47A4E2CC}" srcOrd="1" destOrd="0" presId="urn:microsoft.com/office/officeart/2005/8/layout/gear1"/>
    <dgm:cxn modelId="{A9B99E23-4A53-4BE0-A0CA-5976EA345C47}" type="presOf" srcId="{BAB3AB31-1983-4093-962A-89E60906E33C}" destId="{1B4D8DF1-7914-4714-BEC9-8D142EAB4ABE}" srcOrd="0" destOrd="0" presId="urn:microsoft.com/office/officeart/2005/8/layout/gear1"/>
    <dgm:cxn modelId="{FF186B68-A4BD-4270-85DB-D3972CD562EB}" type="presOf" srcId="{A90CD182-7706-45C7-816A-F06D11C682F4}" destId="{CAA6CABA-9633-451A-B046-852649CA9E82}" srcOrd="2" destOrd="0" presId="urn:microsoft.com/office/officeart/2005/8/layout/gear1"/>
    <dgm:cxn modelId="{43D3185F-C0D3-4169-945C-4EAA5682B0FC}" type="presOf" srcId="{BAB3AB31-1983-4093-962A-89E60906E33C}" destId="{21344A47-7B85-4B7F-B3B7-8F27632AC774}" srcOrd="1" destOrd="0" presId="urn:microsoft.com/office/officeart/2005/8/layout/gear1"/>
    <dgm:cxn modelId="{7453E478-65B3-4B25-A5DD-688D7E72E8EC}" type="presOf" srcId="{92E43C96-7DFA-43F9-85C2-81B2E2EBAA69}" destId="{FB94B50F-8419-406F-B190-07AE268EB153}" srcOrd="0" destOrd="0" presId="urn:microsoft.com/office/officeart/2005/8/layout/gear1"/>
    <dgm:cxn modelId="{16DC2FB3-7F58-4F23-B0FE-5D1129B71AF4}" type="presOf" srcId="{BAB3AB31-1983-4093-962A-89E60906E33C}" destId="{D7C9808A-A312-43ED-AC47-731824BAF973}" srcOrd="2" destOrd="0" presId="urn:microsoft.com/office/officeart/2005/8/layout/gear1"/>
    <dgm:cxn modelId="{77FD1885-A7FC-4F96-BD6F-6DC094E828FB}" type="presOf" srcId="{92E43C96-7DFA-43F9-85C2-81B2E2EBAA69}" destId="{48560AD5-3859-47F2-BBE6-36B1D2BF4D9F}" srcOrd="2" destOrd="0" presId="urn:microsoft.com/office/officeart/2005/8/layout/gear1"/>
    <dgm:cxn modelId="{308723BF-8DD2-4F02-BEFF-91D4C19DCEFE}" srcId="{ED48DFAF-2465-4A00-9644-6332DD9F7E0B}" destId="{A90CD182-7706-45C7-816A-F06D11C682F4}" srcOrd="2" destOrd="0" parTransId="{387D9C36-363A-4033-B977-1368B7AB2A8F}" sibTransId="{85750052-DA06-4A30-B095-C9C9BCFE6CA0}"/>
    <dgm:cxn modelId="{C2E915A6-8C0A-4DC7-B134-900BF263FDA3}" type="presOf" srcId="{028068B6-CB44-4F20-93FB-9036921533B2}" destId="{3DFC6424-3E07-4590-B178-C7998E8A568C}" srcOrd="0" destOrd="0" presId="urn:microsoft.com/office/officeart/2005/8/layout/gear1"/>
    <dgm:cxn modelId="{11750A38-93E2-4AB8-A785-6BE677113366}" type="presOf" srcId="{85750052-DA06-4A30-B095-C9C9BCFE6CA0}" destId="{D8AA514B-85E8-4B4D-9FD3-7E4D74196363}" srcOrd="0" destOrd="0" presId="urn:microsoft.com/office/officeart/2005/8/layout/gear1"/>
    <dgm:cxn modelId="{9E241EAF-7870-44E6-91C1-0184A99801F2}" type="presOf" srcId="{A90CD182-7706-45C7-816A-F06D11C682F4}" destId="{4849136A-6EEA-4D1C-A8A2-BE639377A648}" srcOrd="3" destOrd="0" presId="urn:microsoft.com/office/officeart/2005/8/layout/gear1"/>
    <dgm:cxn modelId="{F795BCEC-58F9-411A-9BD9-012B3C22ABAD}" type="presOf" srcId="{A90CD182-7706-45C7-816A-F06D11C682F4}" destId="{0625818E-47AE-4975-A20A-ECB0B55F1CC0}" srcOrd="1" destOrd="0" presId="urn:microsoft.com/office/officeart/2005/8/layout/gear1"/>
    <dgm:cxn modelId="{BBDE3260-0752-4091-9301-B3544DB5F305}" type="presOf" srcId="{A90CD182-7706-45C7-816A-F06D11C682F4}" destId="{9AD2CCA4-1829-465C-A1EA-EEEC0584934E}" srcOrd="0" destOrd="0" presId="urn:microsoft.com/office/officeart/2005/8/layout/gear1"/>
    <dgm:cxn modelId="{ECFEC636-DA27-46E6-8AB8-607EF73508C2}" srcId="{ED48DFAF-2465-4A00-9644-6332DD9F7E0B}" destId="{92E43C96-7DFA-43F9-85C2-81B2E2EBAA69}" srcOrd="1" destOrd="0" parTransId="{EB6C2D44-D43D-41C5-AD93-C2A6866F1730}" sibTransId="{79468168-57BC-403E-93E3-E887D4E68BAC}"/>
    <dgm:cxn modelId="{6441CBA4-825F-4CF3-9B7E-584A78ACECB0}" srcId="{ED48DFAF-2465-4A00-9644-6332DD9F7E0B}" destId="{BAB3AB31-1983-4093-962A-89E60906E33C}" srcOrd="0" destOrd="0" parTransId="{C9EE34DE-3721-4F5D-9F13-E90C5A64DE87}" sibTransId="{028068B6-CB44-4F20-93FB-9036921533B2}"/>
    <dgm:cxn modelId="{E48FC552-149A-498F-8DAD-AE2E8349F078}" type="presParOf" srcId="{7FB79B0E-EEBE-4D1F-A766-2F9624BAB6EE}" destId="{1B4D8DF1-7914-4714-BEC9-8D142EAB4ABE}" srcOrd="0" destOrd="0" presId="urn:microsoft.com/office/officeart/2005/8/layout/gear1"/>
    <dgm:cxn modelId="{029F8D00-DAFA-4815-9E59-EFCE8368203D}" type="presParOf" srcId="{7FB79B0E-EEBE-4D1F-A766-2F9624BAB6EE}" destId="{21344A47-7B85-4B7F-B3B7-8F27632AC774}" srcOrd="1" destOrd="0" presId="urn:microsoft.com/office/officeart/2005/8/layout/gear1"/>
    <dgm:cxn modelId="{9485E08E-60EC-4546-8768-E4EB336E2887}" type="presParOf" srcId="{7FB79B0E-EEBE-4D1F-A766-2F9624BAB6EE}" destId="{D7C9808A-A312-43ED-AC47-731824BAF973}" srcOrd="2" destOrd="0" presId="urn:microsoft.com/office/officeart/2005/8/layout/gear1"/>
    <dgm:cxn modelId="{3F3E279A-156E-4CDF-A760-E7A18C218140}" type="presParOf" srcId="{7FB79B0E-EEBE-4D1F-A766-2F9624BAB6EE}" destId="{FB94B50F-8419-406F-B190-07AE268EB153}" srcOrd="3" destOrd="0" presId="urn:microsoft.com/office/officeart/2005/8/layout/gear1"/>
    <dgm:cxn modelId="{BE024A64-489A-4F54-993F-BF92F25ED024}" type="presParOf" srcId="{7FB79B0E-EEBE-4D1F-A766-2F9624BAB6EE}" destId="{3AB675C4-C86F-4DFF-BEC7-CF2E47A4E2CC}" srcOrd="4" destOrd="0" presId="urn:microsoft.com/office/officeart/2005/8/layout/gear1"/>
    <dgm:cxn modelId="{58A8EAB0-C922-4CEE-A6C3-F746B07F3132}" type="presParOf" srcId="{7FB79B0E-EEBE-4D1F-A766-2F9624BAB6EE}" destId="{48560AD5-3859-47F2-BBE6-36B1D2BF4D9F}" srcOrd="5" destOrd="0" presId="urn:microsoft.com/office/officeart/2005/8/layout/gear1"/>
    <dgm:cxn modelId="{2594EBF5-23B4-4AA0-918B-DE81E5E1EB48}" type="presParOf" srcId="{7FB79B0E-EEBE-4D1F-A766-2F9624BAB6EE}" destId="{9AD2CCA4-1829-465C-A1EA-EEEC0584934E}" srcOrd="6" destOrd="0" presId="urn:microsoft.com/office/officeart/2005/8/layout/gear1"/>
    <dgm:cxn modelId="{1AF2150E-3F8A-4EFF-A6D1-C46C8C198370}" type="presParOf" srcId="{7FB79B0E-EEBE-4D1F-A766-2F9624BAB6EE}" destId="{0625818E-47AE-4975-A20A-ECB0B55F1CC0}" srcOrd="7" destOrd="0" presId="urn:microsoft.com/office/officeart/2005/8/layout/gear1"/>
    <dgm:cxn modelId="{389E4626-5723-4ABD-9A6D-9ADA6524F09A}" type="presParOf" srcId="{7FB79B0E-EEBE-4D1F-A766-2F9624BAB6EE}" destId="{CAA6CABA-9633-451A-B046-852649CA9E82}" srcOrd="8" destOrd="0" presId="urn:microsoft.com/office/officeart/2005/8/layout/gear1"/>
    <dgm:cxn modelId="{7AFE8351-ADC0-49B0-A48C-30C732244D8A}" type="presParOf" srcId="{7FB79B0E-EEBE-4D1F-A766-2F9624BAB6EE}" destId="{4849136A-6EEA-4D1C-A8A2-BE639377A648}" srcOrd="9" destOrd="0" presId="urn:microsoft.com/office/officeart/2005/8/layout/gear1"/>
    <dgm:cxn modelId="{4BF527C1-A717-4DED-8284-2FE1EED21CFE}" type="presParOf" srcId="{7FB79B0E-EEBE-4D1F-A766-2F9624BAB6EE}" destId="{3DFC6424-3E07-4590-B178-C7998E8A568C}" srcOrd="10" destOrd="0" presId="urn:microsoft.com/office/officeart/2005/8/layout/gear1"/>
    <dgm:cxn modelId="{2D804DFB-A587-4BD2-9AC0-11ED26A47673}" type="presParOf" srcId="{7FB79B0E-EEBE-4D1F-A766-2F9624BAB6EE}" destId="{ED7E827C-47AB-4416-9E7D-D801A38582C2}" srcOrd="11" destOrd="0" presId="urn:microsoft.com/office/officeart/2005/8/layout/gear1"/>
    <dgm:cxn modelId="{52593F61-E6A2-4593-A83B-6F6E18DA20AE}" type="presParOf" srcId="{7FB79B0E-EEBE-4D1F-A766-2F9624BAB6EE}" destId="{D8AA514B-85E8-4B4D-9FD3-7E4D7419636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4D8DF1-7914-4714-BEC9-8D142EAB4ABE}">
      <dsp:nvSpPr>
        <dsp:cNvPr id="0" name=""/>
        <dsp:cNvSpPr/>
      </dsp:nvSpPr>
      <dsp:spPr>
        <a:xfrm>
          <a:off x="860437" y="651354"/>
          <a:ext cx="796099" cy="796099"/>
        </a:xfrm>
        <a:prstGeom prst="gear9">
          <a:avLst/>
        </a:prstGeom>
        <a:solidFill>
          <a:srgbClr val="58D87D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 </a:t>
          </a:r>
          <a:endParaRPr lang="ko-KR" altLang="en-US" sz="1200" kern="1200" dirty="0"/>
        </a:p>
      </dsp:txBody>
      <dsp:txXfrm>
        <a:off x="1020488" y="837836"/>
        <a:ext cx="475997" cy="409212"/>
      </dsp:txXfrm>
    </dsp:sp>
    <dsp:sp modelId="{FB94B50F-8419-406F-B190-07AE268EB153}">
      <dsp:nvSpPr>
        <dsp:cNvPr id="0" name=""/>
        <dsp:cNvSpPr/>
      </dsp:nvSpPr>
      <dsp:spPr>
        <a:xfrm>
          <a:off x="397252" y="463185"/>
          <a:ext cx="578981" cy="578981"/>
        </a:xfrm>
        <a:prstGeom prst="gear6">
          <a:avLst/>
        </a:prstGeom>
        <a:solidFill>
          <a:srgbClr val="58D87D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 </a:t>
          </a:r>
          <a:endParaRPr lang="ko-KR" altLang="en-US" sz="1200" kern="1200" dirty="0"/>
        </a:p>
      </dsp:txBody>
      <dsp:txXfrm>
        <a:off x="543012" y="609826"/>
        <a:ext cx="287461" cy="285699"/>
      </dsp:txXfrm>
    </dsp:sp>
    <dsp:sp modelId="{9AD2CCA4-1829-465C-A1EA-EEEC0584934E}">
      <dsp:nvSpPr>
        <dsp:cNvPr id="0" name=""/>
        <dsp:cNvSpPr/>
      </dsp:nvSpPr>
      <dsp:spPr>
        <a:xfrm rot="20700000">
          <a:off x="721540" y="63747"/>
          <a:ext cx="567283" cy="567283"/>
        </a:xfrm>
        <a:prstGeom prst="gear6">
          <a:avLst/>
        </a:prstGeom>
        <a:solidFill>
          <a:srgbClr val="58D87D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/>
            <a:t> </a:t>
          </a:r>
          <a:endParaRPr lang="ko-KR" altLang="en-US" sz="1200" kern="1200" dirty="0"/>
        </a:p>
      </dsp:txBody>
      <dsp:txXfrm rot="-20700000">
        <a:off x="845962" y="188169"/>
        <a:ext cx="318439" cy="318439"/>
      </dsp:txXfrm>
    </dsp:sp>
    <dsp:sp modelId="{3DFC6424-3E07-4590-B178-C7998E8A568C}">
      <dsp:nvSpPr>
        <dsp:cNvPr id="0" name=""/>
        <dsp:cNvSpPr/>
      </dsp:nvSpPr>
      <dsp:spPr>
        <a:xfrm>
          <a:off x="773116" y="545211"/>
          <a:ext cx="1019007" cy="1019007"/>
        </a:xfrm>
        <a:prstGeom prst="circularArrow">
          <a:avLst>
            <a:gd name="adj1" fmla="val 4687"/>
            <a:gd name="adj2" fmla="val 299029"/>
            <a:gd name="adj3" fmla="val 2365915"/>
            <a:gd name="adj4" fmla="val 16234765"/>
            <a:gd name="adj5" fmla="val 5469"/>
          </a:avLst>
        </a:prstGeom>
        <a:solidFill>
          <a:srgbClr val="58D87D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7E827C-47AB-4416-9E7D-D801A38582C2}">
      <dsp:nvSpPr>
        <dsp:cNvPr id="0" name=""/>
        <dsp:cNvSpPr/>
      </dsp:nvSpPr>
      <dsp:spPr>
        <a:xfrm>
          <a:off x="294715" y="346866"/>
          <a:ext cx="740372" cy="74037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58D87D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AA514B-85E8-4B4D-9FD3-7E4D74196363}">
      <dsp:nvSpPr>
        <dsp:cNvPr id="0" name=""/>
        <dsp:cNvSpPr/>
      </dsp:nvSpPr>
      <dsp:spPr>
        <a:xfrm>
          <a:off x="590322" y="-48721"/>
          <a:ext cx="798270" cy="79827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58D87D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4B4FD-8D0C-450A-9642-A1553B2A966B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5E7CD-78C1-4678-B952-7780757EDB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92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</a:t>
            </a:r>
            <a:r>
              <a:rPr lang="ko-KR" altLang="en-US" dirty="0" smtClean="0"/>
              <a:t> 저희는 시각장애인분들의 안전을 책임지는 스마트 안경 팀입니다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629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초기 기획의 서비스에서는 서비스를 완성한 후 실 사용자 및 전문가에게 피드백을 받아 미흡한 점을 보완해나가는 방식으로 진행했습니다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651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초기에 </a:t>
            </a:r>
            <a:r>
              <a:rPr lang="ko-KR" altLang="en-US" baseline="0" dirty="0" smtClean="0"/>
              <a:t>집중했던 부분은 물리적 불안과 심리적 불안에 대한 불안감을 해소시키는 것에 초점을 두었습니다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물리적 불안에서의 유도 블록과 </a:t>
            </a:r>
            <a:r>
              <a:rPr lang="ko-KR" altLang="en-US" dirty="0" err="1" smtClean="0"/>
              <a:t>안내견은</a:t>
            </a:r>
            <a:r>
              <a:rPr lang="ko-KR" altLang="en-US" dirty="0" smtClean="0"/>
              <a:t> 부분적으로 방향성과 실용성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물리적 위험을 인지함에 있어 결함이 발견되었으며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301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심리적 불안에서</a:t>
            </a:r>
            <a:r>
              <a:rPr lang="ko-KR" altLang="en-US" baseline="0" dirty="0" smtClean="0"/>
              <a:t> 음향신호기와 시각장애인에 대한 배려의 부족으로 방지성과 </a:t>
            </a:r>
            <a:r>
              <a:rPr lang="ko-KR" altLang="en-US" baseline="0" dirty="0" err="1" smtClean="0"/>
              <a:t>휴대성</a:t>
            </a:r>
            <a:r>
              <a:rPr lang="ko-KR" altLang="en-US" baseline="0" dirty="0" smtClean="0"/>
              <a:t> 및 유용성에 대한 결함이 발견되었습니다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저희는 이 문제점들을 전문가들과 의논하였고 결함이 발견된 부분에 대해서 해결할 것을 </a:t>
            </a:r>
            <a:r>
              <a:rPr lang="ko-KR" altLang="en-US" baseline="0" dirty="0" err="1" smtClean="0"/>
              <a:t>기반으로하여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다음</a:t>
            </a:r>
            <a:r>
              <a:rPr lang="en-US" altLang="ko-KR" baseline="0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248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 프로토타입이 완성되었습니다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488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 프로토타입이 완성된 후 시각장애인 </a:t>
            </a:r>
            <a:r>
              <a:rPr lang="ko-KR" altLang="en-US" dirty="0" err="1" smtClean="0"/>
              <a:t>분에게서는</a:t>
            </a:r>
            <a:r>
              <a:rPr lang="ko-KR" altLang="en-US" dirty="0" smtClean="0"/>
              <a:t> 정면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고정된 물체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인도 등 사용자에게 맞춤화된 관점에서 피드백을 받았으며</a:t>
            </a:r>
            <a:endParaRPr lang="en-US" altLang="ko-KR" baseline="0" dirty="0" smtClean="0"/>
          </a:p>
          <a:p>
            <a:r>
              <a:rPr lang="ko-KR" altLang="en-US" baseline="0" dirty="0" smtClean="0"/>
              <a:t>전문가 분들에게는 </a:t>
            </a:r>
            <a:r>
              <a:rPr lang="ko-KR" altLang="en-US" baseline="0" dirty="0" err="1" smtClean="0"/>
              <a:t>시방향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경량화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빠른 음성 정보 전체적인 서비스 개선에 대한 피드백을 받았습니다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868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피드백 받은 부분을</a:t>
            </a:r>
            <a:r>
              <a:rPr lang="ko-KR" altLang="en-US" baseline="0" dirty="0" smtClean="0"/>
              <a:t> 고려하여 서비스부분에서는 정면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우선순위</a:t>
            </a:r>
            <a:r>
              <a:rPr lang="en-US" altLang="ko-KR" baseline="0" dirty="0" smtClean="0"/>
              <a:t>&amp;</a:t>
            </a:r>
            <a:r>
              <a:rPr lang="ko-KR" altLang="en-US" baseline="0" dirty="0" smtClean="0"/>
              <a:t>좌표 인식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위험 별 우선순위 적용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고정된 물체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소형화에 개선이 있었고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정보전달부분에 있어서는 </a:t>
            </a:r>
            <a:r>
              <a:rPr lang="ko-KR" altLang="en-US" baseline="0" dirty="0" err="1" smtClean="0"/>
              <a:t>음성속도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알람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방향 표시와 음성안내 시스템을 고려해서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다음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16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 프로토타입이 완성되었습니다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874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상업적인 부분을 고려했을 때 크기와 무게에 문제가 있어 더 작은 하드웨어를 만들기 위해</a:t>
            </a:r>
            <a:r>
              <a:rPr lang="ko-KR" altLang="en-US" baseline="0" dirty="0" smtClean="0"/>
              <a:t> 소형화 과정을 거쳐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차 프로토타입이 완성되었습니다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849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상업적인</a:t>
            </a:r>
            <a:r>
              <a:rPr lang="ko-KR" altLang="en-US" baseline="0" dirty="0" smtClean="0"/>
              <a:t> 시장에 진입하기 위한 저희 서비스의 핵심적인 가치는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가지로 볼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첫번째 핵심가치는 인공지능의 위험 물체 탐지 프로세스입니다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IoT</a:t>
            </a:r>
            <a:r>
              <a:rPr lang="ko-KR" altLang="en-US" baseline="0" dirty="0" smtClean="0"/>
              <a:t>가 영상을 촬영하여 서버로 보내게 되었을 경우에 서버에 탑재하고 있던 </a:t>
            </a:r>
            <a:r>
              <a:rPr lang="en-US" altLang="ko-KR" baseline="0" dirty="0" smtClean="0"/>
              <a:t>AI</a:t>
            </a:r>
            <a:r>
              <a:rPr lang="ko-KR" altLang="en-US" baseline="0" dirty="0" smtClean="0"/>
              <a:t>는 사물을 인지하고 자체 개발한 우선순위 위험 탐지 알고리즘을 적용시켜</a:t>
            </a:r>
            <a:endParaRPr lang="en-US" altLang="ko-KR" baseline="0" dirty="0" smtClean="0"/>
          </a:p>
          <a:p>
            <a:r>
              <a:rPr lang="ko-KR" altLang="en-US" baseline="0" dirty="0" smtClean="0"/>
              <a:t>자신으로부터 가장 위협이 되는 물체의 정보가 도출되게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260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 핵심가치는 정보 전달 프로세스입니다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서버에서 도출된 위험 정보를 스마트폰으로 보내고 스마트폰에서는 시각장애인을 고려하여 청각으로 위험 물체에 대한 정보를 제공해줍니다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134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목차이며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4</a:t>
            </a:r>
            <a:r>
              <a:rPr lang="ko-KR" altLang="en-US" dirty="0" smtClean="0"/>
              <a:t>까지의 위와 같은 흐름으로 진행됩니다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318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핵심기술들을 조금 더 자세하게 살펴보자면 </a:t>
            </a:r>
            <a:r>
              <a:rPr lang="en-US" altLang="ko-KR" dirty="0" err="1" smtClean="0"/>
              <a:t>IoT</a:t>
            </a:r>
            <a:r>
              <a:rPr lang="ko-KR" altLang="en-US" dirty="0" smtClean="0"/>
              <a:t>에서는 실시간 영상 처리</a:t>
            </a:r>
            <a:r>
              <a:rPr lang="ko-KR" altLang="en-US" baseline="0" dirty="0" smtClean="0"/>
              <a:t> 방식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통신 안전성 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무게 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사용적인</a:t>
            </a:r>
            <a:r>
              <a:rPr lang="ko-KR" altLang="en-US" dirty="0" smtClean="0"/>
              <a:t> 부분에 있어 초점을 맞춰 구현하였습니다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61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Server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AI</a:t>
            </a:r>
            <a:r>
              <a:rPr lang="ko-KR" altLang="en-US" baseline="0" dirty="0" smtClean="0"/>
              <a:t>에서는 통합 서버</a:t>
            </a:r>
            <a:r>
              <a:rPr lang="en-US" altLang="ko-KR" baseline="0" dirty="0" smtClean="0"/>
              <a:t>, Mask-RCNN </a:t>
            </a:r>
            <a:r>
              <a:rPr lang="ko-KR" altLang="en-US" baseline="0" dirty="0" smtClean="0"/>
              <a:t>신경망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이미지 인식 속도 등 통신 안전성과 정확도 향상에 초점을 맞춰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구현하였습니다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015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자체 개발한 알고리즘에서는 위험 물체에 대한 우선순위와 그 방향성 제시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정확하고 빠른 처리를 위한 </a:t>
            </a:r>
            <a:endParaRPr lang="en-US" altLang="ko-KR" baseline="0" dirty="0" smtClean="0"/>
          </a:p>
          <a:p>
            <a:r>
              <a:rPr lang="ko-KR" altLang="en-US" baseline="0" dirty="0" smtClean="0"/>
              <a:t>수학적사고와 </a:t>
            </a:r>
            <a:r>
              <a:rPr lang="ko-KR" altLang="en-US" baseline="0" dirty="0" err="1" smtClean="0"/>
              <a:t>컴퓨터적</a:t>
            </a:r>
            <a:r>
              <a:rPr lang="ko-KR" altLang="en-US" baseline="0" dirty="0" smtClean="0"/>
              <a:t> 사고를 중심으로</a:t>
            </a:r>
            <a:r>
              <a:rPr lang="ko-KR" altLang="en-US" dirty="0" smtClean="0"/>
              <a:t> 효율성과 실용성을 높이는 방향으로 구현하였습니다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62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Mobile</a:t>
            </a:r>
            <a:r>
              <a:rPr lang="ko-KR" altLang="en-US" dirty="0" smtClean="0"/>
              <a:t>은 지문인식 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청각 정보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음성 안내 등 </a:t>
            </a:r>
            <a:r>
              <a:rPr lang="ko-KR" altLang="en-US" dirty="0" smtClean="0"/>
              <a:t>시각장애인의 인터페이스에 초점을 맞춰 구현하였습니다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2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서비스가 있기 전에는 지팡이와 안내 견이 시각장애인의 보행을 도왔지만 저희 서비스를 통해 지팡이와 안내 견이 해결해 줄 수 없었던 부분을 </a:t>
            </a:r>
            <a:endParaRPr lang="en-US" altLang="ko-KR" dirty="0" smtClean="0"/>
          </a:p>
          <a:p>
            <a:r>
              <a:rPr lang="ko-KR" altLang="en-US" dirty="0" smtClean="0"/>
              <a:t>해소시켜 보다 효율적인 방법으로 시각장애인의 보행을 도와줄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439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실행계획은 </a:t>
            </a:r>
            <a:r>
              <a:rPr lang="ko-KR" altLang="en-US" dirty="0" smtClean="0"/>
              <a:t>올해 안에 </a:t>
            </a:r>
            <a:r>
              <a:rPr lang="ko-KR" altLang="en-US" dirty="0" smtClean="0"/>
              <a:t>베타테스트를 완료하고 내년 상반기에는 서비스의 완성도를 높이고 다</a:t>
            </a:r>
            <a:r>
              <a:rPr lang="ko-KR" altLang="en-US" baseline="0" dirty="0" smtClean="0"/>
              <a:t> 된 이후에</a:t>
            </a:r>
            <a:r>
              <a:rPr lang="ko-KR" altLang="en-US" dirty="0" smtClean="0"/>
              <a:t> 서비스를 런칭하고자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051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현재 </a:t>
            </a:r>
            <a:r>
              <a:rPr lang="ko-KR" altLang="en-US" dirty="0" err="1" smtClean="0"/>
              <a:t>부분맹을</a:t>
            </a:r>
            <a:r>
              <a:rPr lang="ko-KR" altLang="en-US" dirty="0" smtClean="0"/>
              <a:t> 가진 시각장애인 분들을 초점으로 만들어져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향후에는 </a:t>
            </a:r>
            <a:r>
              <a:rPr lang="ko-KR" altLang="en-US" dirty="0" err="1" smtClean="0"/>
              <a:t>전맹을</a:t>
            </a:r>
            <a:r>
              <a:rPr lang="ko-KR" altLang="en-US" dirty="0" smtClean="0"/>
              <a:t> 가진 시각장애인분들에게 보다 정확한 정보의 제공하는 것을 넘어</a:t>
            </a:r>
            <a:endParaRPr lang="en-US" altLang="ko-KR" dirty="0" smtClean="0"/>
          </a:p>
          <a:p>
            <a:r>
              <a:rPr lang="ko-KR" altLang="en-US" dirty="0" smtClean="0"/>
              <a:t>위험상황속에 놓여진 상태에서 앞이 보이지 않는 소방관 분들에게도 적용할 계획을 가지고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520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비즈니스 모델은 결국 영상을 촬영하여 그에 관련된 위험 정보를 도출하는데 있어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서버의 사용료를 받을 계획입니다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699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저희는 </a:t>
            </a:r>
            <a:r>
              <a:rPr lang="ko-KR" altLang="en-US" dirty="0" err="1" smtClean="0"/>
              <a:t>한이음</a:t>
            </a:r>
            <a:r>
              <a:rPr lang="ko-KR" altLang="en-US" dirty="0" smtClean="0"/>
              <a:t> 주최측에서 대회 언론 </a:t>
            </a:r>
            <a:r>
              <a:rPr lang="ko-KR" altLang="en-US" dirty="0" err="1" smtClean="0"/>
              <a:t>홍보차</a:t>
            </a:r>
            <a:r>
              <a:rPr lang="ko-KR" altLang="en-US" dirty="0" smtClean="0"/>
              <a:t> 인터뷰 요청이 왔으며 그에 응해 </a:t>
            </a:r>
            <a:r>
              <a:rPr lang="ko-KR" altLang="en-US" dirty="0" err="1" smtClean="0"/>
              <a:t>신문지면과</a:t>
            </a:r>
            <a:r>
              <a:rPr lang="ko-KR" altLang="en-US" dirty="0" smtClean="0"/>
              <a:t> 온라인에 기사화 될 예정입니다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이를 통해 마케팅 비용은 낮추고 홍보효과는 확실히 챙겨 본격적인 사업을 시작할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6287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시각장애인분들의 안전을 책임지겠습니다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874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대한민국의 시각장애인 인구의 수는 약 </a:t>
            </a:r>
            <a:r>
              <a:rPr lang="en-US" altLang="ko-KR" dirty="0" smtClean="0"/>
              <a:t>25</a:t>
            </a:r>
            <a:r>
              <a:rPr lang="ko-KR" altLang="en-US" dirty="0" smtClean="0"/>
              <a:t>만명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5765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840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 세계 인구를 기준으로는 약 </a:t>
            </a:r>
            <a:r>
              <a:rPr lang="en-US" altLang="ko-KR" dirty="0" smtClean="0"/>
              <a:t>2</a:t>
            </a:r>
            <a:r>
              <a:rPr lang="ko-KR" altLang="en-US" dirty="0" smtClean="0"/>
              <a:t>억 </a:t>
            </a:r>
            <a:r>
              <a:rPr lang="en-US" altLang="ko-KR" dirty="0" smtClean="0"/>
              <a:t>5</a:t>
            </a:r>
            <a:r>
              <a:rPr lang="ko-KR" altLang="en-US" dirty="0" smtClean="0"/>
              <a:t>천만 명의 인구가 존재합니다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037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거리를 거닐다 시각장애인 분을 보신적이 있으실 겁니다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170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자세히 보신적이 있으신가요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50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보건복지부 통계자료에 따르면 시각장애인의 인구 중 </a:t>
            </a:r>
            <a:r>
              <a:rPr lang="en-US" altLang="ko-KR" dirty="0" smtClean="0"/>
              <a:t>45.3% </a:t>
            </a:r>
            <a:r>
              <a:rPr lang="ko-KR" altLang="en-US" dirty="0" smtClean="0"/>
              <a:t>약 절반 가량이 외출에 대한 불안감이 존재한다고 응답하였습니다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506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물리적 안전에 대해서는 사고사와 부상이 있었으며 심리적 안전에 대해서는 걱정과 불안 및 공포가 존재했습니다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631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저희는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AI,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Mobile</a:t>
            </a:r>
            <a:r>
              <a:rPr lang="ko-KR" altLang="en-US" baseline="0" dirty="0" smtClean="0"/>
              <a:t>과 </a:t>
            </a:r>
            <a:r>
              <a:rPr lang="en-US" altLang="ko-KR" baseline="0" dirty="0" err="1" smtClean="0"/>
              <a:t>IoT</a:t>
            </a:r>
            <a:r>
              <a:rPr lang="ko-KR" altLang="en-US" baseline="0" dirty="0" smtClean="0"/>
              <a:t>로 언급한 문제들을 해결하고자 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E7CD-78C1-4678-B952-7780757EDBB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332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C153-CDC1-4B07-BDC2-458A72710CC2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D1DA-932B-4336-A92D-D9C551D05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219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C153-CDC1-4B07-BDC2-458A72710CC2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D1DA-932B-4336-A92D-D9C551D05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06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C153-CDC1-4B07-BDC2-458A72710CC2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D1DA-932B-4336-A92D-D9C551D05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363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C153-CDC1-4B07-BDC2-458A72710CC2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D1DA-932B-4336-A92D-D9C551D05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204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C153-CDC1-4B07-BDC2-458A72710CC2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D1DA-932B-4336-A92D-D9C551D05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530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C153-CDC1-4B07-BDC2-458A72710CC2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D1DA-932B-4336-A92D-D9C551D05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48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C153-CDC1-4B07-BDC2-458A72710CC2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D1DA-932B-4336-A92D-D9C551D05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79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C153-CDC1-4B07-BDC2-458A72710CC2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D1DA-932B-4336-A92D-D9C551D05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661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C153-CDC1-4B07-BDC2-458A72710CC2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D1DA-932B-4336-A92D-D9C551D05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70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C153-CDC1-4B07-BDC2-458A72710CC2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D1DA-932B-4336-A92D-D9C551D05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371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C153-CDC1-4B07-BDC2-458A72710CC2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8D1DA-932B-4336-A92D-D9C551D05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51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9C153-CDC1-4B07-BDC2-458A72710CC2}" type="datetimeFigureOut">
              <a:rPr lang="ko-KR" altLang="en-US" smtClean="0"/>
              <a:t>2018-11-04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8D1DA-932B-4336-A92D-D9C551D05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60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5.png"/><Relationship Id="rId18" Type="http://schemas.openxmlformats.org/officeDocument/2006/relationships/diagramLayout" Target="../diagrams/layout1.xml"/><Relationship Id="rId3" Type="http://schemas.openxmlformats.org/officeDocument/2006/relationships/image" Target="../media/image20.png"/><Relationship Id="rId21" Type="http://schemas.microsoft.com/office/2007/relationships/diagramDrawing" Target="../diagrams/drawing1.xml"/><Relationship Id="rId7" Type="http://schemas.openxmlformats.org/officeDocument/2006/relationships/image" Target="../media/image22.png"/><Relationship Id="rId12" Type="http://schemas.openxmlformats.org/officeDocument/2006/relationships/image" Target="../media/image13.svg"/><Relationship Id="rId17" Type="http://schemas.openxmlformats.org/officeDocument/2006/relationships/diagramData" Target="../diagrams/data1.xm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7.svg"/><Relationship Id="rId20" Type="http://schemas.openxmlformats.org/officeDocument/2006/relationships/diagramColors" Target="../diagrams/colors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28.png"/><Relationship Id="rId10" Type="http://schemas.openxmlformats.org/officeDocument/2006/relationships/image" Target="../media/image11.svg"/><Relationship Id="rId19" Type="http://schemas.openxmlformats.org/officeDocument/2006/relationships/diagramQuickStyle" Target="../diagrams/quickStyle1.xml"/><Relationship Id="rId4" Type="http://schemas.openxmlformats.org/officeDocument/2006/relationships/image" Target="../media/image3.svg"/><Relationship Id="rId9" Type="http://schemas.openxmlformats.org/officeDocument/2006/relationships/image" Target="../media/image23.png"/><Relationship Id="rId14" Type="http://schemas.openxmlformats.org/officeDocument/2006/relationships/image" Target="../media/image15.svg"/><Relationship Id="rId2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6742" y="319316"/>
            <a:ext cx="209005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Hanium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Project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01488" y="319316"/>
            <a:ext cx="4209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40136" y="2305673"/>
            <a:ext cx="56790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시각장애인을 위한 </a:t>
            </a:r>
            <a:endParaRPr lang="en-US" altLang="ko-KR" sz="3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인공지능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(Deep Learning)</a:t>
            </a:r>
          </a:p>
          <a:p>
            <a:r>
              <a:rPr lang="ko-KR" altLang="en-US" sz="3600" b="1" dirty="0" smtClean="0">
                <a:solidFill>
                  <a:srgbClr val="58D87D"/>
                </a:solidFill>
              </a:rPr>
              <a:t>스마트 안경</a:t>
            </a:r>
            <a:endParaRPr lang="ko-KR" altLang="en-US" sz="3600" b="1" dirty="0">
              <a:solidFill>
                <a:srgbClr val="58D87D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15" y="2126139"/>
            <a:ext cx="2113393" cy="21133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94931" y="6131728"/>
            <a:ext cx="433845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유병준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황상두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김윤태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김우식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최환영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94931" y="5734502"/>
            <a:ext cx="433845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강남대학교 컴퓨터 공학과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88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Before &amp; After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System Dialog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57423" y="4187438"/>
            <a:ext cx="3817034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After</a:t>
            </a:r>
            <a:endParaRPr lang="ko-KR" altLang="en-US" sz="5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56743" y="4187438"/>
            <a:ext cx="4062429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Before</a:t>
            </a:r>
            <a:endParaRPr lang="ko-KR" altLang="en-US" sz="5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99453" y="2314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3" name="아래로 구부러진 화살표 32"/>
          <p:cNvSpPr/>
          <p:nvPr/>
        </p:nvSpPr>
        <p:spPr>
          <a:xfrm>
            <a:off x="4281712" y="2342040"/>
            <a:ext cx="4048988" cy="1683465"/>
          </a:xfrm>
          <a:prstGeom prst="curvedDownArrow">
            <a:avLst/>
          </a:prstGeom>
          <a:solidFill>
            <a:srgbClr val="58D87D"/>
          </a:solidFill>
          <a:ln>
            <a:solidFill>
              <a:srgbClr val="58D8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39517" y="1506888"/>
            <a:ext cx="406242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 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6192456" y="2754211"/>
            <a:ext cx="11576" cy="3570330"/>
          </a:xfrm>
          <a:prstGeom prst="line">
            <a:avLst/>
          </a:prstGeom>
          <a:ln w="57150">
            <a:solidFill>
              <a:srgbClr val="58D87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1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Before &amp; After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System Dialog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81712" y="554823"/>
            <a:ext cx="406242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Before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2244" y="1521554"/>
            <a:ext cx="406242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58D87D"/>
                </a:solidFill>
              </a:rPr>
              <a:t>물리적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불안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16696"/>
          <a:stretch/>
        </p:blipFill>
        <p:spPr>
          <a:xfrm>
            <a:off x="1762514" y="4120554"/>
            <a:ext cx="1701885" cy="1701885"/>
          </a:xfrm>
          <a:prstGeom prst="ellipse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279" r="16130"/>
          <a:stretch/>
        </p:blipFill>
        <p:spPr>
          <a:xfrm>
            <a:off x="1737593" y="2120504"/>
            <a:ext cx="1751729" cy="1798874"/>
          </a:xfrm>
          <a:prstGeom prst="ellipse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814287" y="5906880"/>
            <a:ext cx="198137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자료조사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27925" y="5906880"/>
            <a:ext cx="228878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전문가 견해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62130" y="2431163"/>
            <a:ext cx="3124319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방향성 </a:t>
            </a:r>
            <a:r>
              <a:rPr lang="en-US" altLang="ko-KR" sz="2000" b="1" dirty="0" smtClean="0">
                <a:solidFill>
                  <a:srgbClr val="58D87D"/>
                </a:solidFill>
              </a:rPr>
              <a:t>X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endParaRPr lang="en-US" altLang="ko-KR" sz="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용성 </a:t>
            </a:r>
            <a:r>
              <a:rPr lang="en-US" altLang="ko-KR" sz="2000" b="1" dirty="0" smtClean="0">
                <a:solidFill>
                  <a:srgbClr val="58D87D"/>
                </a:solidFill>
              </a:rPr>
              <a:t>X</a:t>
            </a:r>
          </a:p>
          <a:p>
            <a:endParaRPr lang="en-US" altLang="ko-KR" sz="500" b="1" dirty="0" smtClean="0">
              <a:solidFill>
                <a:srgbClr val="58D87D"/>
              </a:solidFill>
            </a:endParaRPr>
          </a:p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물리적 위험 인지 </a:t>
            </a:r>
            <a:r>
              <a:rPr lang="en-US" altLang="ko-KR" sz="2000" b="1" dirty="0" smtClean="0">
                <a:solidFill>
                  <a:srgbClr val="58D87D"/>
                </a:solidFill>
              </a:rPr>
              <a:t>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62129" y="4366384"/>
            <a:ext cx="3124319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방향성 </a:t>
            </a:r>
            <a:r>
              <a:rPr lang="en-US" altLang="ko-KR" sz="2000" b="1" dirty="0" smtClean="0">
                <a:solidFill>
                  <a:srgbClr val="58D87D"/>
                </a:solidFill>
              </a:rPr>
              <a:t>O</a:t>
            </a:r>
          </a:p>
          <a:p>
            <a:endParaRPr lang="en-US" altLang="ko-KR" sz="500" b="1" dirty="0" smtClean="0">
              <a:solidFill>
                <a:srgbClr val="58D87D"/>
              </a:solidFill>
            </a:endParaRPr>
          </a:p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실용성 </a:t>
            </a:r>
            <a:r>
              <a:rPr lang="en-US" altLang="ko-KR" sz="2000" b="1" dirty="0" smtClean="0">
                <a:solidFill>
                  <a:srgbClr val="58D87D"/>
                </a:solidFill>
              </a:rPr>
              <a:t>O</a:t>
            </a:r>
          </a:p>
          <a:p>
            <a:endParaRPr lang="en-US" altLang="ko-KR" sz="500" b="1" dirty="0" smtClean="0">
              <a:solidFill>
                <a:srgbClr val="58D87D"/>
              </a:solidFill>
            </a:endParaRPr>
          </a:p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물리적 위험 인지 </a:t>
            </a:r>
            <a:r>
              <a:rPr lang="en-US" altLang="ko-KR" sz="2000" b="1" dirty="0">
                <a:solidFill>
                  <a:srgbClr val="58D87D"/>
                </a:solidFill>
              </a:rPr>
              <a:t>X</a:t>
            </a:r>
            <a:endParaRPr lang="ko-KR" altLang="en-US" sz="2000" b="1" dirty="0">
              <a:solidFill>
                <a:srgbClr val="58D87D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244559" y="5906880"/>
            <a:ext cx="164989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아이디어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492532" y="2855936"/>
            <a:ext cx="3699468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방향성 </a:t>
            </a:r>
            <a:r>
              <a:rPr lang="en-US" altLang="ko-KR" sz="2000" b="1" dirty="0">
                <a:solidFill>
                  <a:srgbClr val="58D87D"/>
                </a:solidFill>
              </a:rPr>
              <a:t>O</a:t>
            </a:r>
            <a:endParaRPr lang="en-US" altLang="ko-KR" sz="2000" b="1" dirty="0" smtClean="0">
              <a:solidFill>
                <a:srgbClr val="58D87D"/>
              </a:solidFill>
            </a:endParaRP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실용성 </a:t>
            </a:r>
            <a:r>
              <a:rPr lang="en-US" altLang="ko-KR" sz="2000" b="1" dirty="0" smtClean="0">
                <a:solidFill>
                  <a:srgbClr val="58D87D"/>
                </a:solidFill>
              </a:rPr>
              <a:t>O</a:t>
            </a:r>
          </a:p>
          <a:p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물리적 위험 인지 </a:t>
            </a:r>
            <a:r>
              <a:rPr lang="en-US" altLang="ko-KR" sz="2000" b="1" dirty="0">
                <a:solidFill>
                  <a:srgbClr val="58D87D"/>
                </a:solidFill>
              </a:rPr>
              <a:t>O</a:t>
            </a:r>
            <a:endParaRPr lang="en-US" altLang="ko-KR" sz="2000" b="1" dirty="0" smtClean="0">
              <a:solidFill>
                <a:srgbClr val="58D8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17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Before &amp; After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System Dialog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81712" y="554827"/>
            <a:ext cx="406242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Before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2244" y="1521554"/>
            <a:ext cx="406242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58D87D"/>
                </a:solidFill>
              </a:rPr>
              <a:t>심리적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불안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14287" y="5906880"/>
            <a:ext cx="198137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자료조사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27925" y="5906880"/>
            <a:ext cx="228878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전문가 견해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44559" y="5906880"/>
            <a:ext cx="164989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아이디어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10628"/>
          <a:stretch/>
        </p:blipFill>
        <p:spPr>
          <a:xfrm>
            <a:off x="1714279" y="2120504"/>
            <a:ext cx="1763015" cy="1763015"/>
          </a:xfrm>
          <a:prstGeom prst="ellipse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406878" y="4360679"/>
            <a:ext cx="3124319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조심성 </a:t>
            </a:r>
            <a:r>
              <a:rPr lang="en-US" altLang="ko-KR" sz="2000" b="1" dirty="0" smtClean="0">
                <a:solidFill>
                  <a:srgbClr val="58D87D"/>
                </a:solidFill>
              </a:rPr>
              <a:t>X</a:t>
            </a:r>
            <a:endParaRPr lang="en-US" altLang="ko-KR" sz="2000" b="1" dirty="0">
              <a:solidFill>
                <a:srgbClr val="58D87D"/>
              </a:solidFill>
            </a:endParaRPr>
          </a:p>
          <a:p>
            <a:endParaRPr lang="en-US" altLang="ko-KR" sz="500" b="1" dirty="0" smtClean="0">
              <a:solidFill>
                <a:srgbClr val="58D87D"/>
              </a:solidFill>
            </a:endParaRPr>
          </a:p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방지성 </a:t>
            </a:r>
            <a:r>
              <a:rPr lang="en-US" altLang="ko-KR" sz="2000" b="1" dirty="0">
                <a:solidFill>
                  <a:srgbClr val="58D87D"/>
                </a:solidFill>
              </a:rPr>
              <a:t>X</a:t>
            </a:r>
            <a:endParaRPr lang="en-US" altLang="ko-KR" sz="2000" b="1" dirty="0" smtClean="0">
              <a:solidFill>
                <a:srgbClr val="58D87D"/>
              </a:solidFill>
            </a:endParaRPr>
          </a:p>
          <a:p>
            <a:endParaRPr lang="en-US" altLang="ko-KR" sz="500" b="1" dirty="0" smtClean="0">
              <a:solidFill>
                <a:srgbClr val="58D87D"/>
              </a:solidFill>
            </a:endParaRPr>
          </a:p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유용성 </a:t>
            </a:r>
            <a:r>
              <a:rPr lang="en-US" altLang="ko-KR" sz="2000" b="1" dirty="0" smtClean="0">
                <a:solidFill>
                  <a:srgbClr val="58D87D"/>
                </a:solidFill>
              </a:rPr>
              <a:t>X</a:t>
            </a:r>
            <a:endParaRPr lang="ko-KR" altLang="en-US" sz="2000" b="1" dirty="0">
              <a:solidFill>
                <a:srgbClr val="58D87D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t="31773" r="4064"/>
          <a:stretch/>
        </p:blipFill>
        <p:spPr>
          <a:xfrm>
            <a:off x="1714279" y="4080533"/>
            <a:ext cx="1741251" cy="1741251"/>
          </a:xfrm>
          <a:prstGeom prst="ellipse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00255" y="2397978"/>
            <a:ext cx="3124319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조심성 </a:t>
            </a:r>
            <a:r>
              <a:rPr lang="en-US" altLang="ko-KR" sz="2000" b="1" dirty="0">
                <a:solidFill>
                  <a:srgbClr val="58D87D"/>
                </a:solidFill>
              </a:rPr>
              <a:t>X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endParaRPr lang="en-US" altLang="ko-KR" sz="5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방지성 </a:t>
            </a:r>
            <a:r>
              <a:rPr lang="en-US" altLang="ko-KR" sz="2000" b="1" dirty="0" smtClean="0">
                <a:solidFill>
                  <a:srgbClr val="58D87D"/>
                </a:solidFill>
              </a:rPr>
              <a:t>X</a:t>
            </a:r>
          </a:p>
          <a:p>
            <a:endParaRPr lang="en-US" altLang="ko-KR" sz="500" b="1" dirty="0" smtClean="0">
              <a:solidFill>
                <a:srgbClr val="58D87D"/>
              </a:solidFill>
            </a:endParaRPr>
          </a:p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보완성 </a:t>
            </a:r>
            <a:r>
              <a:rPr lang="en-US" altLang="ko-KR" sz="2000" b="1" dirty="0" smtClean="0">
                <a:solidFill>
                  <a:srgbClr val="58D87D"/>
                </a:solidFill>
              </a:rPr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416872" y="3215230"/>
            <a:ext cx="3699468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조심성 </a:t>
            </a:r>
            <a:r>
              <a:rPr lang="en-US" altLang="ko-KR" sz="2000" b="1" dirty="0">
                <a:solidFill>
                  <a:srgbClr val="58D87D"/>
                </a:solidFill>
              </a:rPr>
              <a:t>O</a:t>
            </a:r>
            <a:endParaRPr lang="en-US" altLang="ko-KR" sz="2000" b="1" dirty="0" smtClean="0">
              <a:solidFill>
                <a:srgbClr val="58D87D"/>
              </a:solidFill>
            </a:endParaRPr>
          </a:p>
          <a:p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보완성 </a:t>
            </a:r>
            <a:r>
              <a:rPr lang="en-US" altLang="ko-KR" sz="2000" b="1" dirty="0" smtClean="0">
                <a:solidFill>
                  <a:srgbClr val="58D87D"/>
                </a:solidFill>
              </a:rPr>
              <a:t>O</a:t>
            </a:r>
          </a:p>
          <a:p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유용성 </a:t>
            </a:r>
            <a:r>
              <a:rPr lang="en-US" altLang="ko-KR" sz="2000" b="1" dirty="0">
                <a:solidFill>
                  <a:srgbClr val="58D87D"/>
                </a:solidFill>
              </a:rPr>
              <a:t>O</a:t>
            </a:r>
            <a:endParaRPr lang="en-US" altLang="ko-KR" sz="2000" b="1" dirty="0" smtClean="0">
              <a:solidFill>
                <a:srgbClr val="58D8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36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Before &amp; After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System Dialog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18290" y="591966"/>
            <a:ext cx="826476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차 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Prototype Completed(8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월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960944" y="2247725"/>
            <a:ext cx="457054" cy="1170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276" r="26869" b="7205"/>
          <a:stretch/>
        </p:blipFill>
        <p:spPr>
          <a:xfrm>
            <a:off x="3096559" y="1613959"/>
            <a:ext cx="5942951" cy="478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2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Before &amp; After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System Dialog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36278" y="551886"/>
            <a:ext cx="406242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83200" y="1692623"/>
            <a:ext cx="3968885" cy="4260706"/>
          </a:xfrm>
          <a:prstGeom prst="rect">
            <a:avLst/>
          </a:prstGeom>
          <a:solidFill>
            <a:srgbClr val="58D87D"/>
          </a:solidFill>
          <a:ln>
            <a:solidFill>
              <a:srgbClr val="58D8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-1" t="1474" r="1398"/>
          <a:stretch/>
        </p:blipFill>
        <p:spPr>
          <a:xfrm>
            <a:off x="2114533" y="1692623"/>
            <a:ext cx="2533216" cy="426070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817739" y="1877437"/>
            <a:ext cx="771767" cy="89752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990925" y="5685613"/>
            <a:ext cx="3667504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r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ef.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강남대학교 특수교육학과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김석희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시각장애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)</a:t>
            </a:r>
            <a:r>
              <a:rPr lang="en-US" altLang="ko-KR" sz="1500" b="1" dirty="0" smtClean="0">
                <a:solidFill>
                  <a:schemeClr val="bg1"/>
                </a:solidFill>
              </a:rPr>
              <a:t> 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73638" y="1803689"/>
            <a:ext cx="4092752" cy="16312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58D87D"/>
                </a:solidFill>
                <a:latin typeface="+mj-lt"/>
              </a:rPr>
              <a:t>정면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위주의 정보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/>
            <a:r>
              <a:rPr lang="ko-KR" altLang="en-US" sz="2000" b="1" dirty="0" smtClean="0">
                <a:solidFill>
                  <a:srgbClr val="58D87D"/>
                </a:solidFill>
                <a:latin typeface="+mj-lt"/>
              </a:rPr>
              <a:t>고정된 물체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에 대한 위치 정보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/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도로보다는 </a:t>
            </a:r>
            <a:r>
              <a:rPr lang="ko-KR" altLang="en-US" sz="2000" b="1" dirty="0" smtClean="0">
                <a:solidFill>
                  <a:srgbClr val="58D87D"/>
                </a:solidFill>
                <a:latin typeface="+mj-lt"/>
              </a:rPr>
              <a:t>인도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가 더 위협적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66951" y="1165009"/>
            <a:ext cx="406242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ko-KR" altLang="en-US" sz="3000" b="1" dirty="0" smtClean="0">
                <a:solidFill>
                  <a:schemeClr val="bg1">
                    <a:lumMod val="50000"/>
                  </a:schemeClr>
                </a:solidFill>
              </a:rPr>
              <a:t>사용자</a:t>
            </a:r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66950" y="3654972"/>
            <a:ext cx="406242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ko-KR" altLang="en-US" sz="3000" b="1" dirty="0" smtClean="0">
                <a:solidFill>
                  <a:schemeClr val="bg1">
                    <a:lumMod val="50000"/>
                  </a:schemeClr>
                </a:solidFill>
              </a:rPr>
              <a:t>전문가</a:t>
            </a:r>
            <a:r>
              <a:rPr lang="en-US" altLang="ko-KR" sz="3000" b="1" dirty="0" smtClean="0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ko-KR" altLang="en-US" sz="3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73642" y="4366085"/>
            <a:ext cx="4092752" cy="16312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위치의 정보를 </a:t>
            </a:r>
            <a:r>
              <a:rPr lang="ko-KR" altLang="en-US" sz="2000" b="1" dirty="0" smtClean="0">
                <a:solidFill>
                  <a:srgbClr val="58D87D"/>
                </a:solidFill>
              </a:rPr>
              <a:t>시 방향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전달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하드웨어의 </a:t>
            </a:r>
            <a:r>
              <a:rPr lang="ko-KR" altLang="en-US" sz="2000" b="1" dirty="0" smtClean="0">
                <a:solidFill>
                  <a:srgbClr val="58D87D"/>
                </a:solidFill>
              </a:rPr>
              <a:t>경량화</a:t>
            </a:r>
            <a:endParaRPr lang="en-US" altLang="ko-KR" sz="2000" b="1" dirty="0" smtClean="0">
              <a:solidFill>
                <a:srgbClr val="58D87D"/>
              </a:solidFill>
            </a:endParaRPr>
          </a:p>
          <a:p>
            <a:pPr algn="ctr"/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rgbClr val="58D87D"/>
                </a:solidFill>
              </a:rPr>
              <a:t>빠른 음성 정보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65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Before &amp; After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System Dialog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17061" y="554822"/>
            <a:ext cx="406242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After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5913" y="2883292"/>
            <a:ext cx="4092752" cy="28623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58D87D"/>
                </a:solidFill>
                <a:latin typeface="+mj-lt"/>
              </a:rPr>
              <a:t>정면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위주 안내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/>
            <a:r>
              <a:rPr lang="ko-KR" altLang="en-US" sz="2000" b="1" dirty="0" smtClean="0">
                <a:solidFill>
                  <a:srgbClr val="58D87D"/>
                </a:solidFill>
                <a:latin typeface="+mj-lt"/>
              </a:rPr>
              <a:t>우선순위</a:t>
            </a:r>
            <a:r>
              <a:rPr lang="en-US" altLang="ko-KR" sz="2000" b="1" dirty="0" smtClean="0">
                <a:solidFill>
                  <a:srgbClr val="58D87D"/>
                </a:solidFill>
                <a:latin typeface="+mj-lt"/>
              </a:rPr>
              <a:t>, </a:t>
            </a:r>
            <a:r>
              <a:rPr lang="ko-KR" altLang="en-US" sz="2000" b="1" dirty="0" err="1" smtClean="0">
                <a:solidFill>
                  <a:srgbClr val="58D87D"/>
                </a:solidFill>
                <a:latin typeface="+mj-lt"/>
              </a:rPr>
              <a:t>좌표인식</a:t>
            </a:r>
            <a:r>
              <a:rPr lang="ko-KR" altLang="en-US" sz="2000" b="1" dirty="0" smtClean="0">
                <a:solidFill>
                  <a:srgbClr val="58D87D"/>
                </a:solidFill>
                <a:latin typeface="+mj-lt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알고리즘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/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rgbClr val="58D87D"/>
                </a:solidFill>
              </a:rPr>
              <a:t>위험 별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우선순위 재 적용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rgbClr val="58D87D"/>
                </a:solidFill>
              </a:rPr>
              <a:t>고정된 물체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인식기능 향상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하드웨어 </a:t>
            </a:r>
            <a:r>
              <a:rPr lang="ko-KR" altLang="en-US" sz="2000" b="1" dirty="0" smtClean="0">
                <a:solidFill>
                  <a:srgbClr val="58D87D"/>
                </a:solidFill>
              </a:rPr>
              <a:t>소형화</a:t>
            </a:r>
            <a:endParaRPr lang="en-US" altLang="ko-KR" sz="2000" b="1" dirty="0" smtClean="0">
              <a:solidFill>
                <a:srgbClr val="58D87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05670" y="2883292"/>
            <a:ext cx="4092752" cy="2246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58D87D"/>
                </a:solidFill>
                <a:latin typeface="+mj-lt"/>
              </a:rPr>
              <a:t>음성 속도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조절 가능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/>
            <a:r>
              <a:rPr lang="ko-KR" altLang="en-US" sz="2000" b="1" dirty="0" err="1" smtClean="0">
                <a:solidFill>
                  <a:srgbClr val="58D87D"/>
                </a:solidFill>
                <a:latin typeface="+mj-lt"/>
              </a:rPr>
              <a:t>알람</a:t>
            </a:r>
            <a:r>
              <a:rPr lang="ko-KR" altLang="en-US" sz="2000" b="1" dirty="0" smtClean="0">
                <a:solidFill>
                  <a:srgbClr val="58D87D"/>
                </a:solidFill>
                <a:latin typeface="+mj-lt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모드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(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경고음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)</a:t>
            </a:r>
          </a:p>
          <a:p>
            <a:pPr algn="ctr"/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위험 </a:t>
            </a:r>
            <a:r>
              <a:rPr lang="ko-KR" altLang="en-US" sz="2000" b="1" dirty="0" smtClean="0">
                <a:solidFill>
                  <a:srgbClr val="58D87D"/>
                </a:solidFill>
                <a:latin typeface="+mj-lt"/>
              </a:rPr>
              <a:t>방향 표시</a:t>
            </a:r>
            <a:endParaRPr lang="en-US" altLang="ko-KR" sz="2000" b="1" dirty="0" smtClean="0">
              <a:solidFill>
                <a:srgbClr val="58D87D"/>
              </a:solidFill>
              <a:latin typeface="+mj-lt"/>
            </a:endParaRPr>
          </a:p>
          <a:p>
            <a:pPr algn="ctr"/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/>
            <a:r>
              <a:rPr lang="ko-KR" altLang="en-US" sz="2000" b="1" dirty="0" smtClean="0">
                <a:solidFill>
                  <a:srgbClr val="58D87D"/>
                </a:solidFill>
                <a:latin typeface="+mj-lt"/>
              </a:rPr>
              <a:t>음성 안내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시스템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74216" y="2209674"/>
            <a:ext cx="4062429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500" b="1" dirty="0" smtClean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ko-KR" altLang="en-US" sz="3500" b="1" dirty="0" smtClean="0">
                <a:solidFill>
                  <a:schemeClr val="bg1">
                    <a:lumMod val="50000"/>
                  </a:schemeClr>
                </a:solidFill>
              </a:rPr>
              <a:t>정보전달</a:t>
            </a:r>
            <a:r>
              <a:rPr lang="en-US" altLang="ko-KR" sz="3500" b="1" dirty="0" smtClean="0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ko-KR" altLang="en-US" sz="3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57635" y="2209674"/>
            <a:ext cx="4062429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500" b="1" dirty="0" smtClean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ko-KR" altLang="en-US" sz="3500" b="1" dirty="0" smtClean="0">
                <a:solidFill>
                  <a:schemeClr val="bg1">
                    <a:lumMod val="50000"/>
                  </a:schemeClr>
                </a:solidFill>
              </a:rPr>
              <a:t>서비스</a:t>
            </a:r>
            <a:r>
              <a:rPr lang="en-US" altLang="ko-KR" sz="3500" b="1" dirty="0" smtClean="0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ko-KR" altLang="en-US" sz="3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2244" y="1521554"/>
            <a:ext cx="406242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58D87D"/>
                </a:solidFill>
              </a:rPr>
              <a:t>Improvement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86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Before &amp; After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System Dialog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96297" y="1238431"/>
            <a:ext cx="2756569" cy="121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39792968" descr="EMB000057f824c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1" y="1943802"/>
            <a:ext cx="5232036" cy="392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 flipV="1">
            <a:off x="7049434" y="3307268"/>
            <a:ext cx="553596" cy="95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439786328" descr="EMB000057f824c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6394306" y="1956066"/>
            <a:ext cx="5308166" cy="391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314656" y="555680"/>
            <a:ext cx="91578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차 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Prototype Completed(9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월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08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Before &amp; After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System Dialog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96297" y="1238431"/>
            <a:ext cx="2756569" cy="121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 flipV="1">
            <a:off x="7049434" y="3307268"/>
            <a:ext cx="553596" cy="95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314656" y="555680"/>
            <a:ext cx="91578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차 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Prototype Completed(10</a:t>
            </a:r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월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8" y="2311117"/>
            <a:ext cx="3656825" cy="33586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12" y="2311116"/>
            <a:ext cx="3698542" cy="33586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053" y="2310669"/>
            <a:ext cx="3603117" cy="33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0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</a:rPr>
              <a:t>Before &amp; After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System Dialog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A4047D-C1F2-4A3B-8DF8-E993F8BE62D2}"/>
              </a:ext>
            </a:extLst>
          </p:cNvPr>
          <p:cNvGrpSpPr/>
          <p:nvPr/>
        </p:nvGrpSpPr>
        <p:grpSpPr>
          <a:xfrm>
            <a:off x="1399000" y="1880096"/>
            <a:ext cx="9338070" cy="3188300"/>
            <a:chOff x="1055440" y="1347863"/>
            <a:chExt cx="9338070" cy="31883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0087DCC-4635-4BD6-B9BB-E69A36FC1D1C}"/>
                </a:ext>
              </a:extLst>
            </p:cNvPr>
            <p:cNvSpPr/>
            <p:nvPr/>
          </p:nvSpPr>
          <p:spPr>
            <a:xfrm>
              <a:off x="8265395" y="2010554"/>
              <a:ext cx="2128115" cy="2120509"/>
            </a:xfrm>
            <a:prstGeom prst="ellipse">
              <a:avLst/>
            </a:prstGeom>
            <a:noFill/>
            <a:ln w="38100">
              <a:solidFill>
                <a:srgbClr val="58D8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sz="1400" dirty="0">
                <a:ln w="0"/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617ABD7-B381-4AE9-886B-EBF5C6796EA9}"/>
                </a:ext>
              </a:extLst>
            </p:cNvPr>
            <p:cNvSpPr/>
            <p:nvPr/>
          </p:nvSpPr>
          <p:spPr>
            <a:xfrm>
              <a:off x="4683948" y="1996356"/>
              <a:ext cx="2128115" cy="2120509"/>
            </a:xfrm>
            <a:prstGeom prst="ellipse">
              <a:avLst/>
            </a:prstGeom>
            <a:noFill/>
            <a:ln w="38100">
              <a:solidFill>
                <a:srgbClr val="58D8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ko-KR" altLang="en-US" sz="1400" b="1" dirty="0">
                <a:ln w="0"/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6052CBD-81C8-46CB-8C4B-ADE262297495}"/>
                </a:ext>
              </a:extLst>
            </p:cNvPr>
            <p:cNvSpPr/>
            <p:nvPr/>
          </p:nvSpPr>
          <p:spPr>
            <a:xfrm>
              <a:off x="1055440" y="1989282"/>
              <a:ext cx="2160240" cy="2160240"/>
            </a:xfrm>
            <a:prstGeom prst="ellipse">
              <a:avLst/>
            </a:prstGeom>
            <a:noFill/>
            <a:ln w="38100">
              <a:solidFill>
                <a:srgbClr val="58D8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altLang="ko-KR" sz="2000" b="1" dirty="0">
                <a:ln w="0"/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86312E9-6836-49CB-A268-42F51639E7A5}"/>
                </a:ext>
              </a:extLst>
            </p:cNvPr>
            <p:cNvGrpSpPr/>
            <p:nvPr/>
          </p:nvGrpSpPr>
          <p:grpSpPr>
            <a:xfrm>
              <a:off x="1209731" y="2204864"/>
              <a:ext cx="1851658" cy="1344711"/>
              <a:chOff x="3741948" y="1227189"/>
              <a:chExt cx="1778620" cy="1736567"/>
            </a:xfrm>
          </p:grpSpPr>
          <p:pic>
            <p:nvPicPr>
              <p:cNvPr id="27" name="그래픽 17" descr="스마트폰">
                <a:extLst>
                  <a:ext uri="{FF2B5EF4-FFF2-40B4-BE49-F238E27FC236}">
                    <a16:creationId xmlns:a16="http://schemas.microsoft.com/office/drawing/2014/main" id="{E1E69396-960C-4F52-9AFF-B4E24EB91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83544" y="1787845"/>
                <a:ext cx="509672" cy="509672"/>
              </a:xfrm>
              <a:prstGeom prst="rect">
                <a:avLst/>
              </a:prstGeom>
            </p:spPr>
          </p:pic>
          <p:pic>
            <p:nvPicPr>
              <p:cNvPr id="28" name="그래픽 19" descr="클라우드에서 다운로드">
                <a:extLst>
                  <a:ext uri="{FF2B5EF4-FFF2-40B4-BE49-F238E27FC236}">
                    <a16:creationId xmlns:a16="http://schemas.microsoft.com/office/drawing/2014/main" id="{304F2917-BA2E-4AB5-A63B-F128D8267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72370" y="1227189"/>
                <a:ext cx="509672" cy="509672"/>
              </a:xfrm>
              <a:prstGeom prst="rect">
                <a:avLst/>
              </a:prstGeom>
            </p:spPr>
          </p:pic>
          <p:pic>
            <p:nvPicPr>
              <p:cNvPr id="29" name="그래픽 21" descr="전구">
                <a:extLst>
                  <a:ext uri="{FF2B5EF4-FFF2-40B4-BE49-F238E27FC236}">
                    <a16:creationId xmlns:a16="http://schemas.microsoft.com/office/drawing/2014/main" id="{C37023FA-BA79-4621-972F-FCFF5C277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383544" y="2454084"/>
                <a:ext cx="509672" cy="509672"/>
              </a:xfrm>
              <a:prstGeom prst="rect">
                <a:avLst/>
              </a:prstGeom>
            </p:spPr>
          </p:pic>
          <p:pic>
            <p:nvPicPr>
              <p:cNvPr id="30" name="그래픽 25" descr="표식">
                <a:extLst>
                  <a:ext uri="{FF2B5EF4-FFF2-40B4-BE49-F238E27FC236}">
                    <a16:creationId xmlns:a16="http://schemas.microsoft.com/office/drawing/2014/main" id="{412F9574-8A57-4B7E-80BE-4F609896F7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002592" y="1779541"/>
                <a:ext cx="517976" cy="517976"/>
              </a:xfrm>
              <a:prstGeom prst="rect">
                <a:avLst/>
              </a:prstGeom>
            </p:spPr>
          </p:pic>
          <p:pic>
            <p:nvPicPr>
              <p:cNvPr id="31" name="그래픽 27" descr="자동차">
                <a:extLst>
                  <a:ext uri="{FF2B5EF4-FFF2-40B4-BE49-F238E27FC236}">
                    <a16:creationId xmlns:a16="http://schemas.microsoft.com/office/drawing/2014/main" id="{CE4806A1-5590-49F0-85C6-DD56ECDEB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833898" y="1252452"/>
                <a:ext cx="509672" cy="509672"/>
              </a:xfrm>
              <a:prstGeom prst="rect">
                <a:avLst/>
              </a:prstGeom>
            </p:spPr>
          </p:pic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CF5A6D2-5FD8-467E-B7D2-AD0FFEDAE5F9}"/>
                  </a:ext>
                </a:extLst>
              </p:cNvPr>
              <p:cNvGrpSpPr/>
              <p:nvPr/>
            </p:nvGrpSpPr>
            <p:grpSpPr>
              <a:xfrm>
                <a:off x="3741948" y="1787845"/>
                <a:ext cx="416419" cy="509672"/>
                <a:chOff x="4893109" y="1700808"/>
                <a:chExt cx="416419" cy="509672"/>
              </a:xfrm>
            </p:grpSpPr>
            <p:pic>
              <p:nvPicPr>
                <p:cNvPr id="38" name="그래픽 23" descr="원자">
                  <a:extLst>
                    <a:ext uri="{FF2B5EF4-FFF2-40B4-BE49-F238E27FC236}">
                      <a16:creationId xmlns:a16="http://schemas.microsoft.com/office/drawing/2014/main" id="{DDDE1CB1-7880-4ED5-9FBB-A48A030D4F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109" y="1768944"/>
                  <a:ext cx="323166" cy="323166"/>
                </a:xfrm>
                <a:prstGeom prst="rect">
                  <a:avLst/>
                </a:prstGeom>
              </p:spPr>
            </p:pic>
            <p:pic>
              <p:nvPicPr>
                <p:cNvPr id="39" name="그래픽 29" descr="모니터">
                  <a:extLst>
                    <a:ext uri="{FF2B5EF4-FFF2-40B4-BE49-F238E27FC236}">
                      <a16:creationId xmlns:a16="http://schemas.microsoft.com/office/drawing/2014/main" id="{0D3CE3C7-75D0-4E67-97DC-3AE64914B2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3109" y="1700808"/>
                  <a:ext cx="416419" cy="509672"/>
                </a:xfrm>
                <a:prstGeom prst="rect">
                  <a:avLst/>
                </a:prstGeom>
              </p:spPr>
            </p:pic>
          </p:grp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C5E1C87E-45DB-4FBD-A763-24D9150DF6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5320" y="1605291"/>
                <a:ext cx="131120" cy="13157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71CD8F7B-AD50-48A3-A1F0-7ED60F2117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0511" y="1631279"/>
                <a:ext cx="132705" cy="10558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B696FD66-830E-4CA9-8EA9-B846C1151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3898" y="1988840"/>
                <a:ext cx="21602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7C7FD3B5-BD23-460E-9289-9F03560C5035}"/>
                  </a:ext>
                </a:extLst>
              </p:cNvPr>
              <p:cNvCxnSpPr>
                <a:cxnSpLocks/>
                <a:stCxn id="29" idx="0"/>
                <a:endCxn id="27" idx="2"/>
              </p:cNvCxnSpPr>
              <p:nvPr/>
            </p:nvCxnSpPr>
            <p:spPr>
              <a:xfrm flipV="1">
                <a:off x="4638380" y="2297517"/>
                <a:ext cx="0" cy="15656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1AD6656-FE26-4EBD-84D1-F1E5EA9B63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3792" y="2002700"/>
                <a:ext cx="21602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5" name="다이어그램 24">
              <a:extLst>
                <a:ext uri="{FF2B5EF4-FFF2-40B4-BE49-F238E27FC236}">
                  <a16:creationId xmlns:a16="http://schemas.microsoft.com/office/drawing/2014/main" id="{916B5E42-3179-4229-B2C8-715E85053A0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42724835"/>
                </p:ext>
              </p:extLst>
            </p:nvPr>
          </p:nvGraphicFramePr>
          <p:xfrm>
            <a:off x="8351427" y="2070922"/>
            <a:ext cx="1865620" cy="144745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7" r:lo="rId18" r:qs="rId19" r:cs="rId20"/>
            </a:graphicData>
          </a:graphic>
        </p:graphicFrame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DFCEEEA-ED1D-4775-9C71-942BD0806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55" r="38339" b="9506"/>
            <a:stretch/>
          </p:blipFill>
          <p:spPr>
            <a:xfrm>
              <a:off x="4682383" y="1347863"/>
              <a:ext cx="2255520" cy="31883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196974" y="4135223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IoT</a:t>
            </a:r>
            <a:endParaRPr lang="ko-KR" altLang="en-US" sz="2000" dirty="0" err="1" smtClean="0"/>
          </a:p>
        </p:txBody>
      </p:sp>
      <p:sp>
        <p:nvSpPr>
          <p:cNvPr id="40" name="TextBox 39"/>
          <p:cNvSpPr txBox="1"/>
          <p:nvPr/>
        </p:nvSpPr>
        <p:spPr>
          <a:xfrm>
            <a:off x="5307962" y="4081808"/>
            <a:ext cx="1567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Server &amp; AI</a:t>
            </a:r>
            <a:endParaRPr lang="ko-KR" altLang="en-US" sz="2000" dirty="0" err="1" smtClean="0"/>
          </a:p>
        </p:txBody>
      </p:sp>
      <p:sp>
        <p:nvSpPr>
          <p:cNvPr id="3" name="직사각형 2"/>
          <p:cNvSpPr/>
          <p:nvPr/>
        </p:nvSpPr>
        <p:spPr>
          <a:xfrm>
            <a:off x="9113481" y="4130245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Algorithm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392450" y="521890"/>
            <a:ext cx="965655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Dangerous Objects Detect Processing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7996">
            <a:off x="3367393" y="1685002"/>
            <a:ext cx="1920159" cy="164234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02004" flipH="1">
            <a:off x="7062102" y="3890708"/>
            <a:ext cx="1920159" cy="164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8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</a:rPr>
              <a:t>Before &amp; After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System Dialog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92450" y="521890"/>
            <a:ext cx="965655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Provider Processing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95AC5F-0B05-4F6A-851E-B5E6815F06F9}"/>
              </a:ext>
            </a:extLst>
          </p:cNvPr>
          <p:cNvGrpSpPr/>
          <p:nvPr/>
        </p:nvGrpSpPr>
        <p:grpSpPr>
          <a:xfrm>
            <a:off x="1400646" y="2232680"/>
            <a:ext cx="9390708" cy="2449773"/>
            <a:chOff x="1058471" y="1737305"/>
            <a:chExt cx="9390708" cy="244977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CA977C-D631-4AB6-9086-A629288742EE}"/>
                </a:ext>
              </a:extLst>
            </p:cNvPr>
            <p:cNvGrpSpPr/>
            <p:nvPr/>
          </p:nvGrpSpPr>
          <p:grpSpPr>
            <a:xfrm>
              <a:off x="3375571" y="1737305"/>
              <a:ext cx="4736653" cy="2405501"/>
              <a:chOff x="4540658" y="2524237"/>
              <a:chExt cx="3110683" cy="1602003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A2221BD-3D8B-4BF6-B101-8806CDA90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0658" y="2524237"/>
                <a:ext cx="3110683" cy="1440160"/>
              </a:xfrm>
              <a:prstGeom prst="rect">
                <a:avLst/>
              </a:prstGeom>
            </p:spPr>
          </p:pic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67391F6-83C4-461B-9943-992C609CAB5B}"/>
                  </a:ext>
                </a:extLst>
              </p:cNvPr>
              <p:cNvGrpSpPr/>
              <p:nvPr/>
            </p:nvGrpSpPr>
            <p:grpSpPr>
              <a:xfrm>
                <a:off x="5375920" y="2686080"/>
                <a:ext cx="1440160" cy="1440160"/>
                <a:chOff x="3221630" y="1980600"/>
                <a:chExt cx="1440160" cy="1440160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BF3B7DD-6903-4F0C-A632-075E02EE1CE3}"/>
                    </a:ext>
                  </a:extLst>
                </p:cNvPr>
                <p:cNvSpPr/>
                <p:nvPr/>
              </p:nvSpPr>
              <p:spPr>
                <a:xfrm>
                  <a:off x="3221630" y="1980600"/>
                  <a:ext cx="1440160" cy="1440160"/>
                </a:xfrm>
                <a:prstGeom prst="ellipse">
                  <a:avLst/>
                </a:prstGeom>
                <a:noFill/>
                <a:ln w="38100">
                  <a:solidFill>
                    <a:srgbClr val="58D87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ko-KR" altLang="en-US" sz="1400" dirty="0">
                    <a:ln w="0"/>
                    <a:solidFill>
                      <a:schemeClr val="tx1"/>
                    </a:solidFill>
                    <a:effectLst>
                      <a:outerShdw blurRad="50800" dist="50800" dir="5400000" sx="1000" sy="1000" algn="ctr" rotWithShape="0">
                        <a:srgbClr val="000000">
                          <a:alpha val="43137"/>
                        </a:srgbClr>
                      </a:outerShdw>
                      <a:reflection blurRad="6350" stA="53000" endA="300" endPos="35500" dir="5400000" sy="-90000" algn="bl" rotWithShape="0"/>
                    </a:effectLst>
                  </a:endParaRPr>
                </a:p>
              </p:txBody>
            </p:sp>
            <p:pic>
              <p:nvPicPr>
                <p:cNvPr id="30" name="그래픽 27" descr="스마트폰">
                  <a:extLst>
                    <a:ext uri="{FF2B5EF4-FFF2-40B4-BE49-F238E27FC236}">
                      <a16:creationId xmlns:a16="http://schemas.microsoft.com/office/drawing/2014/main" id="{E3778F94-A641-4394-9416-B51FA69BAE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3450950" y="2150439"/>
                  <a:ext cx="981519" cy="74310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9A1CD2B-24C6-4F10-8A32-0168A2C9CC5A}"/>
                </a:ext>
              </a:extLst>
            </p:cNvPr>
            <p:cNvGrpSpPr/>
            <p:nvPr/>
          </p:nvGrpSpPr>
          <p:grpSpPr>
            <a:xfrm>
              <a:off x="8256240" y="1980322"/>
              <a:ext cx="2192939" cy="2206756"/>
              <a:chOff x="6109172" y="1988840"/>
              <a:chExt cx="1440160" cy="144016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95A09BF-0D35-486E-8300-283AC25D0ED5}"/>
                  </a:ext>
                </a:extLst>
              </p:cNvPr>
              <p:cNvSpPr/>
              <p:nvPr/>
            </p:nvSpPr>
            <p:spPr>
              <a:xfrm>
                <a:off x="6109172" y="1988840"/>
                <a:ext cx="1440160" cy="1440160"/>
              </a:xfrm>
              <a:prstGeom prst="ellipse">
                <a:avLst/>
              </a:prstGeom>
              <a:noFill/>
              <a:ln w="38100">
                <a:solidFill>
                  <a:srgbClr val="58D8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1400" dirty="0">
                  <a:ln w="0"/>
                  <a:solidFill>
                    <a:schemeClr val="tx1"/>
                  </a:solidFill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</a:endParaRPr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51A1D628-A51B-4AD3-8A23-3BEB077B26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83249" y="2301746"/>
                <a:ext cx="1103887" cy="573018"/>
              </a:xfrm>
              <a:prstGeom prst="rect">
                <a:avLst/>
              </a:prstGeom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51DF185-3BFF-448F-BC03-BD6E303BC63E}"/>
                </a:ext>
              </a:extLst>
            </p:cNvPr>
            <p:cNvGrpSpPr/>
            <p:nvPr/>
          </p:nvGrpSpPr>
          <p:grpSpPr>
            <a:xfrm>
              <a:off x="1058471" y="2024594"/>
              <a:ext cx="2186796" cy="2162484"/>
              <a:chOff x="2495600" y="2699016"/>
              <a:chExt cx="1440160" cy="144016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EE6B474-7CDC-4170-8F3F-DC56A7F788C5}"/>
                  </a:ext>
                </a:extLst>
              </p:cNvPr>
              <p:cNvSpPr/>
              <p:nvPr/>
            </p:nvSpPr>
            <p:spPr>
              <a:xfrm>
                <a:off x="2495600" y="2699016"/>
                <a:ext cx="1440160" cy="1440160"/>
              </a:xfrm>
              <a:prstGeom prst="ellipse">
                <a:avLst/>
              </a:prstGeom>
              <a:noFill/>
              <a:ln w="38100">
                <a:solidFill>
                  <a:srgbClr val="58D8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1400" dirty="0">
                  <a:ln w="0"/>
                  <a:solidFill>
                    <a:schemeClr val="tx1"/>
                  </a:solidFill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</a:endParaRP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2C75D873-751C-4638-AE79-6B5A198359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6" t="24514" r="54296" b="36298"/>
              <a:stretch/>
            </p:blipFill>
            <p:spPr>
              <a:xfrm>
                <a:off x="2572196" y="2780332"/>
                <a:ext cx="1118706" cy="919906"/>
              </a:xfrm>
              <a:prstGeom prst="rect">
                <a:avLst/>
              </a:prstGeom>
            </p:spPr>
          </p:pic>
        </p:grpSp>
      </p:grpSp>
      <p:sp>
        <p:nvSpPr>
          <p:cNvPr id="31" name="TextBox 30"/>
          <p:cNvSpPr txBox="1"/>
          <p:nvPr/>
        </p:nvSpPr>
        <p:spPr>
          <a:xfrm>
            <a:off x="2051492" y="4130245"/>
            <a:ext cx="1213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Server</a:t>
            </a:r>
            <a:endParaRPr lang="ko-KR" altLang="en-US" sz="2000" dirty="0" err="1" smtClean="0"/>
          </a:p>
        </p:txBody>
      </p:sp>
      <p:sp>
        <p:nvSpPr>
          <p:cNvPr id="32" name="TextBox 31"/>
          <p:cNvSpPr txBox="1"/>
          <p:nvPr/>
        </p:nvSpPr>
        <p:spPr>
          <a:xfrm>
            <a:off x="5643242" y="4081808"/>
            <a:ext cx="1567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Mobile</a:t>
            </a:r>
            <a:endParaRPr lang="ko-KR" altLang="en-US" sz="2000" dirty="0" err="1" smtClean="0"/>
          </a:p>
        </p:txBody>
      </p:sp>
      <p:sp>
        <p:nvSpPr>
          <p:cNvPr id="33" name="직사각형 32"/>
          <p:cNvSpPr/>
          <p:nvPr/>
        </p:nvSpPr>
        <p:spPr>
          <a:xfrm>
            <a:off x="9357321" y="4084525"/>
            <a:ext cx="752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Users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7996">
            <a:off x="3367393" y="1685002"/>
            <a:ext cx="1920159" cy="164234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02004" flipH="1">
            <a:off x="7062102" y="3890708"/>
            <a:ext cx="1920159" cy="164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2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3"/>
          <p:cNvSpPr/>
          <p:nvPr/>
        </p:nvSpPr>
        <p:spPr bwMode="auto">
          <a:xfrm>
            <a:off x="2817216" y="1808619"/>
            <a:ext cx="2967567" cy="741982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0"/>
              </a:spcBef>
            </a:pPr>
            <a:r>
              <a:rPr lang="ko-KR" altLang="en-US" sz="2000" b="1" dirty="0" smtClean="0"/>
              <a:t>개발 동기</a:t>
            </a:r>
            <a:endParaRPr lang="en-US" sz="2000" b="1" dirty="0" smtClean="0"/>
          </a:p>
          <a:p>
            <a:pPr algn="l">
              <a:spcBef>
                <a:spcPts val="0"/>
              </a:spcBef>
            </a:pPr>
            <a:r>
              <a:rPr lang="en-US" sz="1600" dirty="0" smtClean="0"/>
              <a:t>Present Condition</a:t>
            </a:r>
          </a:p>
          <a:p>
            <a:pPr algn="l">
              <a:spcBef>
                <a:spcPts val="0"/>
              </a:spcBef>
            </a:pPr>
            <a:r>
              <a:rPr lang="en-US" sz="1600" dirty="0" smtClean="0"/>
              <a:t>Issue(Problem)</a:t>
            </a:r>
          </a:p>
          <a:p>
            <a:pPr algn="l">
              <a:spcBef>
                <a:spcPts val="0"/>
              </a:spcBef>
            </a:pPr>
            <a:r>
              <a:rPr lang="en-US" sz="1600" dirty="0" smtClean="0"/>
              <a:t>Solutions</a:t>
            </a:r>
          </a:p>
          <a:p>
            <a:pPr algn="l">
              <a:spcBef>
                <a:spcPts val="0"/>
              </a:spcBef>
            </a:pPr>
            <a:endParaRPr lang="en-US" sz="1600" dirty="0"/>
          </a:p>
        </p:txBody>
      </p:sp>
      <p:sp>
        <p:nvSpPr>
          <p:cNvPr id="11" name="Rectangle 4"/>
          <p:cNvSpPr/>
          <p:nvPr/>
        </p:nvSpPr>
        <p:spPr bwMode="auto">
          <a:xfrm>
            <a:off x="8253857" y="2586833"/>
            <a:ext cx="3090862" cy="741982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0"/>
              </a:spcBef>
            </a:pPr>
            <a:r>
              <a:rPr lang="ko-KR" altLang="en-US" sz="2200" b="1" dirty="0" smtClean="0"/>
              <a:t>작품 완성도</a:t>
            </a:r>
            <a:endParaRPr lang="en-US" altLang="ko-KR" sz="2200" b="1" dirty="0" smtClean="0"/>
          </a:p>
          <a:p>
            <a:pPr algn="l">
              <a:spcBef>
                <a:spcPts val="0"/>
              </a:spcBef>
            </a:pPr>
            <a:r>
              <a:rPr lang="en-US" dirty="0" smtClean="0"/>
              <a:t>Before &amp; After</a:t>
            </a:r>
            <a:endParaRPr lang="en-US" dirty="0"/>
          </a:p>
        </p:txBody>
      </p:sp>
      <p:sp>
        <p:nvSpPr>
          <p:cNvPr id="15" name="Rectangle 5"/>
          <p:cNvSpPr/>
          <p:nvPr/>
        </p:nvSpPr>
        <p:spPr bwMode="auto">
          <a:xfrm>
            <a:off x="2440610" y="3820609"/>
            <a:ext cx="2618157" cy="741982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0"/>
              </a:spcBef>
            </a:pPr>
            <a:r>
              <a:rPr lang="ko-KR" altLang="en-US" sz="2600" b="1" dirty="0" smtClean="0"/>
              <a:t>기술 차별성</a:t>
            </a:r>
            <a:endParaRPr lang="en-US" altLang="ko-KR" sz="2600" b="1" dirty="0" smtClean="0"/>
          </a:p>
          <a:p>
            <a:pPr algn="l">
              <a:spcBef>
                <a:spcPts val="0"/>
              </a:spcBef>
            </a:pPr>
            <a:r>
              <a:rPr lang="en-US" altLang="ko-KR" sz="2200" dirty="0" smtClean="0"/>
              <a:t>System Dialog</a:t>
            </a:r>
          </a:p>
        </p:txBody>
      </p:sp>
      <p:sp>
        <p:nvSpPr>
          <p:cNvPr id="16" name="Rectangle 6"/>
          <p:cNvSpPr/>
          <p:nvPr/>
        </p:nvSpPr>
        <p:spPr bwMode="auto">
          <a:xfrm>
            <a:off x="8214523" y="5381833"/>
            <a:ext cx="4450114" cy="741982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0"/>
              </a:spcBef>
            </a:pPr>
            <a:r>
              <a:rPr lang="ko-KR" altLang="en-US" sz="3000" b="1" dirty="0" smtClean="0"/>
              <a:t>활용도</a:t>
            </a:r>
            <a:endParaRPr lang="en-US" altLang="ko-KR" sz="3000" b="1" dirty="0" smtClean="0"/>
          </a:p>
          <a:p>
            <a:pPr algn="l">
              <a:spcBef>
                <a:spcPts val="0"/>
              </a:spcBef>
            </a:pPr>
            <a:r>
              <a:rPr lang="en-US" altLang="ko-KR" sz="2300" dirty="0" smtClean="0"/>
              <a:t>Execution plan</a:t>
            </a:r>
          </a:p>
          <a:p>
            <a:pPr algn="l">
              <a:spcBef>
                <a:spcPts val="0"/>
              </a:spcBef>
            </a:pPr>
            <a:r>
              <a:rPr lang="en-US" altLang="ko-KR" sz="2300" dirty="0" smtClean="0"/>
              <a:t>BM(Business Model)</a:t>
            </a:r>
          </a:p>
          <a:p>
            <a:pPr algn="l">
              <a:spcBef>
                <a:spcPts val="0"/>
              </a:spcBef>
            </a:pPr>
            <a:r>
              <a:rPr lang="en-US" altLang="ko-KR" sz="2300" dirty="0" smtClean="0"/>
              <a:t>Future plan</a:t>
            </a:r>
          </a:p>
          <a:p>
            <a:pPr algn="l">
              <a:spcBef>
                <a:spcPts val="0"/>
              </a:spcBef>
            </a:pPr>
            <a:endParaRPr lang="en-US" altLang="ko-KR" sz="3000" dirty="0" smtClean="0"/>
          </a:p>
        </p:txBody>
      </p:sp>
      <p:sp>
        <p:nvSpPr>
          <p:cNvPr id="26" name="Freeform: Shape 16"/>
          <p:cNvSpPr/>
          <p:nvPr/>
        </p:nvSpPr>
        <p:spPr bwMode="auto">
          <a:xfrm>
            <a:off x="2817217" y="2599939"/>
            <a:ext cx="898620" cy="140266"/>
          </a:xfrm>
          <a:custGeom>
            <a:avLst/>
            <a:gdLst>
              <a:gd name="connsiteX0" fmla="*/ 0 w 1752698"/>
              <a:gd name="connsiteY0" fmla="*/ 38100 h 146755"/>
              <a:gd name="connsiteX1" fmla="*/ 1752600 w 1752698"/>
              <a:gd name="connsiteY1" fmla="*/ 127000 h 146755"/>
              <a:gd name="connsiteX2" fmla="*/ 88900 w 1752698"/>
              <a:gd name="connsiteY2" fmla="*/ 139700 h 146755"/>
              <a:gd name="connsiteX3" fmla="*/ 1651000 w 1752698"/>
              <a:gd name="connsiteY3" fmla="*/ 38100 h 146755"/>
              <a:gd name="connsiteX4" fmla="*/ 660400 w 1752698"/>
              <a:gd name="connsiteY4" fmla="*/ 0 h 14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98" h="146755">
                <a:moveTo>
                  <a:pt x="0" y="38100"/>
                </a:moveTo>
                <a:lnTo>
                  <a:pt x="1752600" y="127000"/>
                </a:lnTo>
                <a:cubicBezTo>
                  <a:pt x="1767417" y="143933"/>
                  <a:pt x="105833" y="154517"/>
                  <a:pt x="88900" y="139700"/>
                </a:cubicBezTo>
                <a:cubicBezTo>
                  <a:pt x="71967" y="124883"/>
                  <a:pt x="1555750" y="61383"/>
                  <a:pt x="1651000" y="38100"/>
                </a:cubicBezTo>
                <a:cubicBezTo>
                  <a:pt x="1746250" y="14817"/>
                  <a:pt x="1203325" y="7408"/>
                  <a:pt x="660400" y="0"/>
                </a:cubicBezTo>
              </a:path>
            </a:pathLst>
          </a:custGeom>
          <a:noFill/>
          <a:ln w="12700">
            <a:solidFill>
              <a:srgbClr val="58D87D"/>
            </a:solidFill>
            <a:round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200" b="0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8" name="Freeform: Shape 18"/>
          <p:cNvSpPr/>
          <p:nvPr/>
        </p:nvSpPr>
        <p:spPr bwMode="auto">
          <a:xfrm>
            <a:off x="2509432" y="4608135"/>
            <a:ext cx="1791568" cy="174240"/>
          </a:xfrm>
          <a:custGeom>
            <a:avLst/>
            <a:gdLst>
              <a:gd name="connsiteX0" fmla="*/ 0 w 1752698"/>
              <a:gd name="connsiteY0" fmla="*/ 38100 h 146755"/>
              <a:gd name="connsiteX1" fmla="*/ 1752600 w 1752698"/>
              <a:gd name="connsiteY1" fmla="*/ 127000 h 146755"/>
              <a:gd name="connsiteX2" fmla="*/ 88900 w 1752698"/>
              <a:gd name="connsiteY2" fmla="*/ 139700 h 146755"/>
              <a:gd name="connsiteX3" fmla="*/ 1651000 w 1752698"/>
              <a:gd name="connsiteY3" fmla="*/ 38100 h 146755"/>
              <a:gd name="connsiteX4" fmla="*/ 660400 w 1752698"/>
              <a:gd name="connsiteY4" fmla="*/ 0 h 14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98" h="146755">
                <a:moveTo>
                  <a:pt x="0" y="38100"/>
                </a:moveTo>
                <a:lnTo>
                  <a:pt x="1752600" y="127000"/>
                </a:lnTo>
                <a:cubicBezTo>
                  <a:pt x="1767417" y="143933"/>
                  <a:pt x="105833" y="154517"/>
                  <a:pt x="88900" y="139700"/>
                </a:cubicBezTo>
                <a:cubicBezTo>
                  <a:pt x="71967" y="124883"/>
                  <a:pt x="1555750" y="61383"/>
                  <a:pt x="1651000" y="38100"/>
                </a:cubicBezTo>
                <a:cubicBezTo>
                  <a:pt x="1746250" y="14817"/>
                  <a:pt x="1203325" y="7408"/>
                  <a:pt x="660400" y="0"/>
                </a:cubicBezTo>
              </a:path>
            </a:pathLst>
          </a:custGeom>
          <a:noFill/>
          <a:ln w="12700">
            <a:solidFill>
              <a:srgbClr val="58D87D"/>
            </a:solidFill>
            <a:round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200" b="0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29" name="Freeform: Shape 19"/>
          <p:cNvSpPr/>
          <p:nvPr/>
        </p:nvSpPr>
        <p:spPr bwMode="auto">
          <a:xfrm>
            <a:off x="8239943" y="6317416"/>
            <a:ext cx="1536590" cy="217959"/>
          </a:xfrm>
          <a:custGeom>
            <a:avLst/>
            <a:gdLst>
              <a:gd name="connsiteX0" fmla="*/ 0 w 1752698"/>
              <a:gd name="connsiteY0" fmla="*/ 38100 h 146755"/>
              <a:gd name="connsiteX1" fmla="*/ 1752600 w 1752698"/>
              <a:gd name="connsiteY1" fmla="*/ 127000 h 146755"/>
              <a:gd name="connsiteX2" fmla="*/ 88900 w 1752698"/>
              <a:gd name="connsiteY2" fmla="*/ 139700 h 146755"/>
              <a:gd name="connsiteX3" fmla="*/ 1651000 w 1752698"/>
              <a:gd name="connsiteY3" fmla="*/ 38100 h 146755"/>
              <a:gd name="connsiteX4" fmla="*/ 660400 w 1752698"/>
              <a:gd name="connsiteY4" fmla="*/ 0 h 14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98" h="146755">
                <a:moveTo>
                  <a:pt x="0" y="38100"/>
                </a:moveTo>
                <a:lnTo>
                  <a:pt x="1752600" y="127000"/>
                </a:lnTo>
                <a:cubicBezTo>
                  <a:pt x="1767417" y="143933"/>
                  <a:pt x="105833" y="154517"/>
                  <a:pt x="88900" y="139700"/>
                </a:cubicBezTo>
                <a:cubicBezTo>
                  <a:pt x="71967" y="124883"/>
                  <a:pt x="1555750" y="61383"/>
                  <a:pt x="1651000" y="38100"/>
                </a:cubicBezTo>
                <a:cubicBezTo>
                  <a:pt x="1746250" y="14817"/>
                  <a:pt x="1203325" y="7408"/>
                  <a:pt x="660400" y="0"/>
                </a:cubicBezTo>
              </a:path>
            </a:pathLst>
          </a:custGeom>
          <a:noFill/>
          <a:ln w="12700">
            <a:solidFill>
              <a:srgbClr val="58D87D"/>
            </a:solidFill>
            <a:round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200" b="0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32" name="Freeform: Shape 16"/>
          <p:cNvSpPr/>
          <p:nvPr/>
        </p:nvSpPr>
        <p:spPr bwMode="auto">
          <a:xfrm>
            <a:off x="8271418" y="3271301"/>
            <a:ext cx="1574928" cy="180259"/>
          </a:xfrm>
          <a:custGeom>
            <a:avLst/>
            <a:gdLst>
              <a:gd name="connsiteX0" fmla="*/ 0 w 1752698"/>
              <a:gd name="connsiteY0" fmla="*/ 38100 h 146755"/>
              <a:gd name="connsiteX1" fmla="*/ 1752600 w 1752698"/>
              <a:gd name="connsiteY1" fmla="*/ 127000 h 146755"/>
              <a:gd name="connsiteX2" fmla="*/ 88900 w 1752698"/>
              <a:gd name="connsiteY2" fmla="*/ 139700 h 146755"/>
              <a:gd name="connsiteX3" fmla="*/ 1651000 w 1752698"/>
              <a:gd name="connsiteY3" fmla="*/ 38100 h 146755"/>
              <a:gd name="connsiteX4" fmla="*/ 660400 w 1752698"/>
              <a:gd name="connsiteY4" fmla="*/ 0 h 14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98" h="146755">
                <a:moveTo>
                  <a:pt x="0" y="38100"/>
                </a:moveTo>
                <a:lnTo>
                  <a:pt x="1752600" y="127000"/>
                </a:lnTo>
                <a:cubicBezTo>
                  <a:pt x="1767417" y="143933"/>
                  <a:pt x="105833" y="154517"/>
                  <a:pt x="88900" y="139700"/>
                </a:cubicBezTo>
                <a:cubicBezTo>
                  <a:pt x="71967" y="124883"/>
                  <a:pt x="1555750" y="61383"/>
                  <a:pt x="1651000" y="38100"/>
                </a:cubicBezTo>
                <a:cubicBezTo>
                  <a:pt x="1746250" y="14817"/>
                  <a:pt x="1203325" y="7408"/>
                  <a:pt x="660400" y="0"/>
                </a:cubicBezTo>
              </a:path>
            </a:pathLst>
          </a:custGeom>
          <a:noFill/>
          <a:ln w="12700">
            <a:solidFill>
              <a:srgbClr val="58D87D"/>
            </a:solidFill>
            <a:round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200" b="0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5" b="40181"/>
          <a:stretch/>
        </p:blipFill>
        <p:spPr>
          <a:xfrm>
            <a:off x="4336865" y="1619015"/>
            <a:ext cx="3586488" cy="3409950"/>
          </a:xfrm>
          <a:prstGeom prst="rect">
            <a:avLst/>
          </a:prstGeom>
        </p:spPr>
      </p:pic>
      <p:sp>
        <p:nvSpPr>
          <p:cNvPr id="33" name="Oval 10"/>
          <p:cNvSpPr/>
          <p:nvPr/>
        </p:nvSpPr>
        <p:spPr bwMode="auto">
          <a:xfrm>
            <a:off x="4056295" y="1429803"/>
            <a:ext cx="462682" cy="477647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Oval 11"/>
          <p:cNvSpPr/>
          <p:nvPr/>
        </p:nvSpPr>
        <p:spPr bwMode="auto">
          <a:xfrm>
            <a:off x="7654168" y="2571905"/>
            <a:ext cx="462682" cy="477647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7200" tIns="108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5" name="Oval 12"/>
          <p:cNvSpPr/>
          <p:nvPr/>
        </p:nvSpPr>
        <p:spPr bwMode="auto">
          <a:xfrm>
            <a:off x="4336865" y="3774261"/>
            <a:ext cx="462682" cy="477647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6" name="Oval 13"/>
          <p:cNvSpPr/>
          <p:nvPr/>
        </p:nvSpPr>
        <p:spPr bwMode="auto">
          <a:xfrm>
            <a:off x="7635118" y="4765951"/>
            <a:ext cx="462682" cy="477647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rot="0" spcFirstLastPara="0" vertOverflow="overflow" horzOverflow="overflow" vert="horz" wrap="none" lIns="72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8161" y="481052"/>
            <a:ext cx="814780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58D87D"/>
                </a:solidFill>
              </a:rPr>
              <a:t>목차</a:t>
            </a:r>
            <a:endParaRPr lang="ko-KR" altLang="en-US" sz="5400" b="1" dirty="0">
              <a:solidFill>
                <a:srgbClr val="58D8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49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</a:rPr>
              <a:t>Before &amp; After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System Dialog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00978" y="434012"/>
            <a:ext cx="2456892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IoT</a:t>
            </a:r>
            <a:endParaRPr lang="ko-KR" altLang="en-US" sz="10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67643" y="2803074"/>
            <a:ext cx="68683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 </a:t>
            </a:r>
            <a:r>
              <a:rPr lang="ko-KR" altLang="en-US" sz="2000" dirty="0" smtClean="0"/>
              <a:t>위험 감지를 위한 실시간 </a:t>
            </a:r>
            <a:r>
              <a:rPr lang="ko-KR" altLang="en-US" sz="2000" dirty="0" smtClean="0">
                <a:solidFill>
                  <a:srgbClr val="58D87D"/>
                </a:solidFill>
              </a:rPr>
              <a:t>카메라 모듈 </a:t>
            </a:r>
            <a:r>
              <a:rPr lang="ko-KR" altLang="en-US" sz="2000" dirty="0" smtClean="0"/>
              <a:t>촬영</a:t>
            </a:r>
            <a:endParaRPr lang="en-US" altLang="ko-KR" sz="2000" dirty="0" smtClean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 </a:t>
            </a:r>
            <a:r>
              <a:rPr lang="ko-KR" altLang="en-US" sz="2000" dirty="0" smtClean="0"/>
              <a:t>빠르고 안정적인 </a:t>
            </a:r>
            <a:r>
              <a:rPr lang="ko-KR" altLang="en-US" sz="2000" dirty="0" smtClean="0">
                <a:solidFill>
                  <a:srgbClr val="58D87D"/>
                </a:solidFill>
              </a:rPr>
              <a:t>정보 전달</a:t>
            </a:r>
            <a:r>
              <a:rPr lang="ko-KR" altLang="en-US" sz="2000" dirty="0" smtClean="0"/>
              <a:t>을 위한 무선 통신</a:t>
            </a:r>
            <a:endParaRPr lang="en-US" altLang="ko-KR" sz="2000" dirty="0" smtClean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 무게를 줄이기 위해 무선 배터리 </a:t>
            </a:r>
            <a:r>
              <a:rPr lang="ko-KR" altLang="en-US" sz="2000" dirty="0" smtClean="0">
                <a:solidFill>
                  <a:srgbClr val="58D87D"/>
                </a:solidFill>
              </a:rPr>
              <a:t>경량화</a:t>
            </a:r>
            <a:endParaRPr lang="en-US" altLang="ko-KR" sz="2000" dirty="0" smtClean="0">
              <a:solidFill>
                <a:srgbClr val="58D8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17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</a:rPr>
              <a:t>Before &amp; After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System Dialog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50784" y="466807"/>
            <a:ext cx="7617742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 &amp; AI</a:t>
            </a:r>
            <a:endParaRPr lang="ko-KR" altLang="en-US" sz="9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53104" y="2607374"/>
            <a:ext cx="74173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 </a:t>
            </a:r>
            <a:r>
              <a:rPr lang="ko-KR" altLang="en-US" sz="2000" dirty="0" smtClean="0"/>
              <a:t>위험 정보의 빠른 처리를 위한 </a:t>
            </a:r>
            <a:r>
              <a:rPr lang="ko-KR" altLang="en-US" sz="2000" dirty="0" smtClean="0">
                <a:solidFill>
                  <a:srgbClr val="58D87D"/>
                </a:solidFill>
              </a:rPr>
              <a:t>서버 자체 구축</a:t>
            </a:r>
            <a:endParaRPr lang="en-US" altLang="ko-KR" sz="2000" dirty="0" smtClean="0">
              <a:solidFill>
                <a:srgbClr val="58D87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 다수의 사용자를 고려한 </a:t>
            </a:r>
            <a:r>
              <a:rPr lang="en-US" altLang="ko-KR" sz="2000" dirty="0" smtClean="0">
                <a:solidFill>
                  <a:srgbClr val="58D87D"/>
                </a:solidFill>
              </a:rPr>
              <a:t>1:N </a:t>
            </a:r>
            <a:r>
              <a:rPr lang="ko-KR" altLang="en-US" sz="2000" dirty="0" smtClean="0">
                <a:solidFill>
                  <a:srgbClr val="58D87D"/>
                </a:solidFill>
              </a:rPr>
              <a:t>통신</a:t>
            </a:r>
            <a:endParaRPr lang="en-US" altLang="ko-KR" sz="2000" dirty="0" smtClean="0">
              <a:solidFill>
                <a:srgbClr val="58D87D"/>
              </a:solidFill>
            </a:endParaRPr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 서비스의 </a:t>
            </a:r>
            <a:r>
              <a:rPr lang="ko-KR" altLang="en-US" sz="2000" dirty="0" smtClean="0">
                <a:solidFill>
                  <a:srgbClr val="58D87D"/>
                </a:solidFill>
              </a:rPr>
              <a:t>안전성</a:t>
            </a:r>
            <a:r>
              <a:rPr lang="ko-KR" altLang="en-US" sz="2000" dirty="0" smtClean="0"/>
              <a:t>을 위한 서버 </a:t>
            </a:r>
            <a:r>
              <a:rPr lang="ko-KR" altLang="en-US" sz="2000" dirty="0" smtClean="0">
                <a:solidFill>
                  <a:srgbClr val="58D87D"/>
                </a:solidFill>
              </a:rPr>
              <a:t>통합</a:t>
            </a:r>
            <a:endParaRPr lang="en-US" altLang="ko-KR" sz="2000" dirty="0" smtClean="0">
              <a:solidFill>
                <a:srgbClr val="58D87D"/>
              </a:solidFill>
            </a:endParaRPr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 위험 정보의 높은 정확도를 위한 </a:t>
            </a:r>
            <a:r>
              <a:rPr lang="en-US" altLang="ko-KR" sz="2000" dirty="0" smtClean="0">
                <a:solidFill>
                  <a:srgbClr val="58D87D"/>
                </a:solidFill>
              </a:rPr>
              <a:t>Mask-RCNN </a:t>
            </a:r>
            <a:r>
              <a:rPr lang="ko-KR" altLang="en-US" sz="2000" dirty="0" smtClean="0">
                <a:solidFill>
                  <a:srgbClr val="58D87D"/>
                </a:solidFill>
              </a:rPr>
              <a:t>신경망</a:t>
            </a:r>
            <a:r>
              <a:rPr lang="ko-KR" altLang="en-US" sz="2000" dirty="0" smtClean="0"/>
              <a:t> 적용 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 오픈소스 </a:t>
            </a:r>
            <a:r>
              <a:rPr lang="ko-KR" altLang="en-US" sz="2000" dirty="0" smtClean="0">
                <a:solidFill>
                  <a:srgbClr val="58D87D"/>
                </a:solidFill>
              </a:rPr>
              <a:t>학습 모델</a:t>
            </a:r>
            <a:r>
              <a:rPr lang="ko-KR" altLang="en-US" sz="2000" dirty="0" smtClean="0"/>
              <a:t>의 사용으로 </a:t>
            </a:r>
            <a:r>
              <a:rPr lang="ko-KR" altLang="en-US" sz="2000" dirty="0" smtClean="0">
                <a:solidFill>
                  <a:srgbClr val="58D87D"/>
                </a:solidFill>
              </a:rPr>
              <a:t>정확도</a:t>
            </a:r>
            <a:r>
              <a:rPr lang="ko-KR" altLang="en-US" sz="2000" dirty="0" smtClean="0"/>
              <a:t> 향상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smtClean="0"/>
              <a:t>서버의 </a:t>
            </a:r>
            <a:r>
              <a:rPr lang="ko-KR" altLang="en-US" sz="2000" dirty="0" smtClean="0">
                <a:solidFill>
                  <a:srgbClr val="58D87D"/>
                </a:solidFill>
              </a:rPr>
              <a:t>그래픽카드</a:t>
            </a:r>
            <a:r>
              <a:rPr lang="ko-KR" altLang="en-US" sz="2000" dirty="0" smtClean="0"/>
              <a:t> 장착을 통한 </a:t>
            </a:r>
            <a:r>
              <a:rPr lang="ko-KR" altLang="en-US" sz="2000" dirty="0" smtClean="0">
                <a:solidFill>
                  <a:srgbClr val="58D87D"/>
                </a:solidFill>
              </a:rPr>
              <a:t>이미지 인식</a:t>
            </a:r>
            <a:r>
              <a:rPr lang="ko-KR" altLang="en-US" sz="2000" dirty="0" smtClean="0"/>
              <a:t> 속도 향상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 </a:t>
            </a:r>
            <a:endParaRPr lang="en-US" altLang="ko-KR" sz="2000" dirty="0" smtClean="0">
              <a:solidFill>
                <a:srgbClr val="58D8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66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</a:rPr>
              <a:t>Before &amp; After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System Dialog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63104" y="466807"/>
            <a:ext cx="7617742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</a:t>
            </a:r>
            <a:endParaRPr lang="ko-KR" altLang="en-US" sz="9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79275" y="2836161"/>
            <a:ext cx="74249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 </a:t>
            </a:r>
            <a:r>
              <a:rPr lang="ko-KR" altLang="en-US" sz="2000" dirty="0" smtClean="0">
                <a:solidFill>
                  <a:srgbClr val="58D87D"/>
                </a:solidFill>
              </a:rPr>
              <a:t>자체 개발</a:t>
            </a:r>
            <a:r>
              <a:rPr lang="ko-KR" altLang="en-US" sz="2000" dirty="0" smtClean="0"/>
              <a:t>한 단계별 절차 알고리즘 </a:t>
            </a:r>
            <a:endParaRPr lang="en-US" altLang="ko-KR" sz="2000" dirty="0" smtClean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 위험 물체에 따른 </a:t>
            </a:r>
            <a:r>
              <a:rPr lang="ko-KR" altLang="en-US" sz="2000" dirty="0" smtClean="0">
                <a:solidFill>
                  <a:srgbClr val="58D87D"/>
                </a:solidFill>
              </a:rPr>
              <a:t>우선순위</a:t>
            </a:r>
            <a:r>
              <a:rPr lang="ko-KR" altLang="en-US" sz="2000" dirty="0" smtClean="0"/>
              <a:t> 적용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 </a:t>
            </a:r>
            <a:r>
              <a:rPr lang="ko-KR" altLang="en-US" sz="2000" dirty="0" smtClean="0">
                <a:solidFill>
                  <a:srgbClr val="58D87D"/>
                </a:solidFill>
              </a:rPr>
              <a:t>시 방향</a:t>
            </a:r>
            <a:r>
              <a:rPr lang="ko-KR" altLang="en-US" sz="2000" dirty="0" smtClean="0"/>
              <a:t>을 제공하여 보행 간 안전 방향성 제공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 정확한 위치 정보를 제공하기 위한 </a:t>
            </a:r>
            <a:r>
              <a:rPr lang="ko-KR" altLang="en-US" sz="2000" dirty="0" smtClean="0">
                <a:solidFill>
                  <a:srgbClr val="58D87D"/>
                </a:solidFill>
              </a:rPr>
              <a:t>기하학적 방식</a:t>
            </a:r>
            <a:r>
              <a:rPr lang="ko-KR" altLang="en-US" sz="2000" dirty="0" smtClean="0"/>
              <a:t> 적용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 위험 정보의 빠른 처리를 위한 </a:t>
            </a:r>
            <a:r>
              <a:rPr lang="ko-KR" altLang="en-US" sz="2000" dirty="0" smtClean="0">
                <a:solidFill>
                  <a:srgbClr val="58D87D"/>
                </a:solidFill>
              </a:rPr>
              <a:t>컴퓨터 자료구조 방식</a:t>
            </a:r>
            <a:r>
              <a:rPr lang="ko-KR" altLang="en-US" sz="2000" dirty="0" smtClean="0"/>
              <a:t> 적용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59381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</a:rPr>
              <a:t>Before &amp; After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System Dialog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63104" y="466807"/>
            <a:ext cx="7617742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Mobile</a:t>
            </a:r>
            <a:endParaRPr lang="ko-KR" altLang="en-US" sz="9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9275" y="2836161"/>
            <a:ext cx="7424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 </a:t>
            </a:r>
            <a:r>
              <a:rPr lang="ko-KR" altLang="en-US" sz="2000" dirty="0" smtClean="0"/>
              <a:t>시각장애인을 위한 </a:t>
            </a:r>
            <a:r>
              <a:rPr lang="ko-KR" altLang="en-US" sz="2000" dirty="0" smtClean="0">
                <a:solidFill>
                  <a:srgbClr val="58D87D"/>
                </a:solidFill>
              </a:rPr>
              <a:t>지문 인식</a:t>
            </a:r>
            <a:r>
              <a:rPr lang="ko-KR" altLang="en-US" sz="2000" dirty="0" smtClean="0"/>
              <a:t> 로그인 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 </a:t>
            </a:r>
            <a:r>
              <a:rPr lang="ko-KR" altLang="en-US" sz="2000" dirty="0" smtClean="0"/>
              <a:t>위험 정보에 대한 </a:t>
            </a:r>
            <a:r>
              <a:rPr lang="ko-KR" altLang="en-US" sz="2000" dirty="0" smtClean="0">
                <a:solidFill>
                  <a:srgbClr val="58D87D"/>
                </a:solidFill>
              </a:rPr>
              <a:t>청각 정보</a:t>
            </a:r>
            <a:r>
              <a:rPr lang="ko-KR" altLang="en-US" sz="2000" dirty="0" smtClean="0"/>
              <a:t> 제공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 </a:t>
            </a:r>
            <a:r>
              <a:rPr lang="ko-KR" altLang="en-US" sz="2000" dirty="0" smtClean="0">
                <a:solidFill>
                  <a:srgbClr val="58D87D"/>
                </a:solidFill>
              </a:rPr>
              <a:t>부분 맹</a:t>
            </a:r>
            <a:r>
              <a:rPr lang="ko-KR" altLang="en-US" sz="2000" dirty="0" smtClean="0"/>
              <a:t>을 고려한 방향 </a:t>
            </a:r>
            <a:r>
              <a:rPr lang="en-US" altLang="ko-KR" sz="2000" dirty="0" smtClean="0"/>
              <a:t>UI/UX </a:t>
            </a:r>
            <a:r>
              <a:rPr lang="ko-KR" altLang="en-US" sz="2000" dirty="0" smtClean="0"/>
              <a:t>디자인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 </a:t>
            </a:r>
            <a:r>
              <a:rPr lang="ko-KR" altLang="en-US" sz="2000" dirty="0" smtClean="0"/>
              <a:t>시각장애인의 편의를 위한 </a:t>
            </a:r>
            <a:r>
              <a:rPr lang="ko-KR" altLang="en-US" sz="2000" dirty="0" smtClean="0">
                <a:solidFill>
                  <a:srgbClr val="58D87D"/>
                </a:solidFill>
              </a:rPr>
              <a:t>음성 안내 시스템</a:t>
            </a:r>
            <a:r>
              <a:rPr lang="ko-KR" altLang="en-US" sz="2000" dirty="0" smtClean="0"/>
              <a:t> 적용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2716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Before &amp; After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</a:rPr>
              <a:t>System Dialog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45" y="1663850"/>
            <a:ext cx="3584264" cy="16157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046056" y="544154"/>
            <a:ext cx="406242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Before &amp; After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l="-1" t="1474" r="1398"/>
          <a:stretch/>
        </p:blipFill>
        <p:spPr>
          <a:xfrm>
            <a:off x="6900394" y="1929322"/>
            <a:ext cx="3666006" cy="278807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02004" flipH="1">
            <a:off x="5369988" y="4520804"/>
            <a:ext cx="1920159" cy="164234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131214" y="5933326"/>
            <a:ext cx="38724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58D87D"/>
                </a:solidFill>
                <a:latin typeface="+mj-lt"/>
              </a:rPr>
              <a:t>간편성</a:t>
            </a:r>
            <a:r>
              <a:rPr lang="en-US" altLang="ko-KR" sz="2000" b="1" dirty="0" smtClean="0">
                <a:solidFill>
                  <a:srgbClr val="58D87D"/>
                </a:solidFill>
                <a:latin typeface="+mj-lt"/>
              </a:rPr>
              <a:t>, </a:t>
            </a:r>
            <a:r>
              <a:rPr lang="ko-KR" altLang="en-US" sz="2000" b="1" dirty="0" smtClean="0">
                <a:solidFill>
                  <a:srgbClr val="58D87D"/>
                </a:solidFill>
                <a:latin typeface="+mj-lt"/>
              </a:rPr>
              <a:t>방향성</a:t>
            </a:r>
            <a:r>
              <a:rPr lang="en-US" altLang="ko-KR" sz="2000" b="1" dirty="0" smtClean="0">
                <a:solidFill>
                  <a:srgbClr val="58D87D"/>
                </a:solidFill>
                <a:latin typeface="+mj-lt"/>
              </a:rPr>
              <a:t>, </a:t>
            </a:r>
            <a:r>
              <a:rPr lang="ko-KR" altLang="en-US" sz="2000" b="1" dirty="0" smtClean="0">
                <a:solidFill>
                  <a:srgbClr val="58D87D"/>
                </a:solidFill>
                <a:latin typeface="+mj-lt"/>
              </a:rPr>
              <a:t>안전성</a:t>
            </a:r>
            <a:r>
              <a:rPr lang="en-US" altLang="ko-KR" sz="2000" b="1" dirty="0" smtClean="0">
                <a:solidFill>
                  <a:srgbClr val="58D87D"/>
                </a:solidFill>
                <a:latin typeface="+mj-lt"/>
              </a:rPr>
              <a:t>, </a:t>
            </a:r>
            <a:r>
              <a:rPr lang="ko-KR" altLang="en-US" sz="2000" b="1" dirty="0" err="1" smtClean="0">
                <a:solidFill>
                  <a:srgbClr val="58D87D"/>
                </a:solidFill>
                <a:latin typeface="+mj-lt"/>
              </a:rPr>
              <a:t>확대성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27325" y="2396828"/>
            <a:ext cx="539851" cy="66100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211631" y="1958880"/>
            <a:ext cx="644743" cy="61804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45" y="3498954"/>
            <a:ext cx="3584264" cy="1623626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913762" y="4123883"/>
            <a:ext cx="1723047" cy="890569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14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</a:rPr>
              <a:t>Before &amp; After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</a:rPr>
              <a:t>System Dialog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Execution Plan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Rectangle 3"/>
          <p:cNvSpPr/>
          <p:nvPr/>
        </p:nvSpPr>
        <p:spPr bwMode="auto">
          <a:xfrm>
            <a:off x="240996" y="4431341"/>
            <a:ext cx="11542062" cy="7782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54" name="Isosceles Triangle 4"/>
          <p:cNvSpPr/>
          <p:nvPr/>
        </p:nvSpPr>
        <p:spPr bwMode="auto">
          <a:xfrm rot="5400000">
            <a:off x="11685847" y="4394693"/>
            <a:ext cx="362759" cy="168337"/>
          </a:xfrm>
          <a:prstGeom prst="triangle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55" name="Oval 5"/>
          <p:cNvSpPr/>
          <p:nvPr/>
        </p:nvSpPr>
        <p:spPr bwMode="auto">
          <a:xfrm>
            <a:off x="1227826" y="4368170"/>
            <a:ext cx="216000" cy="216000"/>
          </a:xfrm>
          <a:prstGeom prst="ellipse">
            <a:avLst/>
          </a:prstGeom>
          <a:solidFill>
            <a:srgbClr val="58D87D"/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56" name="Straight Connector 6"/>
          <p:cNvCxnSpPr/>
          <p:nvPr/>
        </p:nvCxnSpPr>
        <p:spPr bwMode="auto">
          <a:xfrm flipV="1">
            <a:off x="1343940" y="2855877"/>
            <a:ext cx="0" cy="142905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373900" y="2449709"/>
            <a:ext cx="2137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서비스 개발 완료</a:t>
            </a:r>
            <a:endParaRPr lang="en-US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2319618" y="4704806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December</a:t>
            </a:r>
            <a:endParaRPr lang="en-US" dirty="0"/>
          </a:p>
        </p:txBody>
      </p:sp>
      <p:cxnSp>
        <p:nvCxnSpPr>
          <p:cNvPr id="63" name="Straight Connector 14"/>
          <p:cNvCxnSpPr>
            <a:endCxn id="64" idx="2"/>
          </p:cNvCxnSpPr>
          <p:nvPr/>
        </p:nvCxnSpPr>
        <p:spPr bwMode="auto">
          <a:xfrm flipH="1" flipV="1">
            <a:off x="2794905" y="2216102"/>
            <a:ext cx="3790" cy="207039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TextBox 63"/>
          <p:cNvSpPr txBox="1"/>
          <p:nvPr/>
        </p:nvSpPr>
        <p:spPr>
          <a:xfrm>
            <a:off x="1809836" y="1877548"/>
            <a:ext cx="1970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베타테스트 완료</a:t>
            </a:r>
            <a:endParaRPr lang="en-US" sz="1600" dirty="0"/>
          </a:p>
        </p:txBody>
      </p:sp>
      <p:sp>
        <p:nvSpPr>
          <p:cNvPr id="65" name="TextBox 64"/>
          <p:cNvSpPr txBox="1"/>
          <p:nvPr/>
        </p:nvSpPr>
        <p:spPr>
          <a:xfrm>
            <a:off x="7079448" y="4682228"/>
            <a:ext cx="8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March</a:t>
            </a:r>
            <a:endParaRPr lang="en-US" altLang="ko-KR" dirty="0"/>
          </a:p>
        </p:txBody>
      </p:sp>
      <p:sp>
        <p:nvSpPr>
          <p:cNvPr id="66" name="Oval 18"/>
          <p:cNvSpPr/>
          <p:nvPr/>
        </p:nvSpPr>
        <p:spPr bwMode="auto">
          <a:xfrm>
            <a:off x="5895348" y="4368170"/>
            <a:ext cx="216000" cy="216000"/>
          </a:xfrm>
          <a:prstGeom prst="ellipse">
            <a:avLst/>
          </a:prstGeom>
          <a:solidFill>
            <a:srgbClr val="58D87D"/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67" name="Straight Connector 19"/>
          <p:cNvCxnSpPr>
            <a:endCxn id="93" idx="2"/>
          </p:cNvCxnSpPr>
          <p:nvPr/>
        </p:nvCxnSpPr>
        <p:spPr bwMode="auto">
          <a:xfrm flipV="1">
            <a:off x="5979871" y="3260415"/>
            <a:ext cx="4999" cy="99224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Oval 21"/>
          <p:cNvSpPr/>
          <p:nvPr/>
        </p:nvSpPr>
        <p:spPr bwMode="auto">
          <a:xfrm>
            <a:off x="7368251" y="4368170"/>
            <a:ext cx="216000" cy="216000"/>
          </a:xfrm>
          <a:prstGeom prst="ellipse">
            <a:avLst/>
          </a:prstGeom>
          <a:solidFill>
            <a:srgbClr val="58D87D"/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70" name="Straight Connector 22"/>
          <p:cNvCxnSpPr>
            <a:endCxn id="75" idx="2"/>
          </p:cNvCxnSpPr>
          <p:nvPr/>
        </p:nvCxnSpPr>
        <p:spPr bwMode="auto">
          <a:xfrm flipV="1">
            <a:off x="7484365" y="2385354"/>
            <a:ext cx="0" cy="190115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/>
          <p:cNvSpPr txBox="1"/>
          <p:nvPr/>
        </p:nvSpPr>
        <p:spPr>
          <a:xfrm>
            <a:off x="5504766" y="4682228"/>
            <a:ext cx="110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February</a:t>
            </a:r>
            <a:endParaRPr lang="en-US" altLang="ko-KR" dirty="0"/>
          </a:p>
        </p:txBody>
      </p:sp>
      <p:sp>
        <p:nvSpPr>
          <p:cNvPr id="72" name="TextBox 71"/>
          <p:cNvSpPr txBox="1"/>
          <p:nvPr/>
        </p:nvSpPr>
        <p:spPr>
          <a:xfrm>
            <a:off x="8842221" y="4682228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April</a:t>
            </a:r>
            <a:endParaRPr lang="en-US" dirty="0"/>
          </a:p>
        </p:txBody>
      </p:sp>
      <p:sp>
        <p:nvSpPr>
          <p:cNvPr id="73" name="Oval 25"/>
          <p:cNvSpPr/>
          <p:nvPr/>
        </p:nvSpPr>
        <p:spPr bwMode="auto">
          <a:xfrm>
            <a:off x="9035199" y="4368170"/>
            <a:ext cx="216000" cy="216000"/>
          </a:xfrm>
          <a:prstGeom prst="ellipse">
            <a:avLst/>
          </a:prstGeom>
          <a:solidFill>
            <a:srgbClr val="58D87D"/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74" name="Straight Connector 26"/>
          <p:cNvCxnSpPr/>
          <p:nvPr/>
        </p:nvCxnSpPr>
        <p:spPr bwMode="auto">
          <a:xfrm flipV="1">
            <a:off x="9151313" y="3713305"/>
            <a:ext cx="0" cy="57162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6493238" y="1800579"/>
            <a:ext cx="1982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서비스 관리 및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시장성 검증</a:t>
            </a:r>
            <a:endParaRPr lang="en-US" sz="1600" dirty="0"/>
          </a:p>
        </p:txBody>
      </p:sp>
      <p:sp>
        <p:nvSpPr>
          <p:cNvPr id="76" name="TextBox 75"/>
          <p:cNvSpPr txBox="1"/>
          <p:nvPr/>
        </p:nvSpPr>
        <p:spPr>
          <a:xfrm>
            <a:off x="8355135" y="3344048"/>
            <a:ext cx="1702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서비스 유지보수</a:t>
            </a:r>
            <a:endParaRPr lang="en-US" sz="1600" dirty="0"/>
          </a:p>
        </p:txBody>
      </p:sp>
      <p:grpSp>
        <p:nvGrpSpPr>
          <p:cNvPr id="77" name="Group 2"/>
          <p:cNvGrpSpPr/>
          <p:nvPr/>
        </p:nvGrpSpPr>
        <p:grpSpPr>
          <a:xfrm>
            <a:off x="240996" y="5167074"/>
            <a:ext cx="3273139" cy="404828"/>
            <a:chOff x="1097420" y="5157647"/>
            <a:chExt cx="6539807" cy="404828"/>
          </a:xfrm>
        </p:grpSpPr>
        <p:cxnSp>
          <p:nvCxnSpPr>
            <p:cNvPr id="78" name="Straight Connector 28"/>
            <p:cNvCxnSpPr/>
            <p:nvPr/>
          </p:nvCxnSpPr>
          <p:spPr bwMode="auto">
            <a:xfrm>
              <a:off x="1097420" y="5157647"/>
              <a:ext cx="6539807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9" name="TextBox 78"/>
            <p:cNvSpPr txBox="1"/>
            <p:nvPr/>
          </p:nvSpPr>
          <p:spPr>
            <a:xfrm>
              <a:off x="3733908" y="5285476"/>
              <a:ext cx="1266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2018</a:t>
              </a:r>
              <a:endParaRPr lang="en-US" b="1" dirty="0"/>
            </a:p>
          </p:txBody>
        </p:sp>
      </p:grpSp>
      <p:grpSp>
        <p:nvGrpSpPr>
          <p:cNvPr id="80" name="Group 31"/>
          <p:cNvGrpSpPr/>
          <p:nvPr/>
        </p:nvGrpSpPr>
        <p:grpSpPr>
          <a:xfrm>
            <a:off x="4110078" y="5167074"/>
            <a:ext cx="7672980" cy="404828"/>
            <a:chOff x="7997371" y="5157647"/>
            <a:chExt cx="1491184" cy="404828"/>
          </a:xfrm>
        </p:grpSpPr>
        <p:cxnSp>
          <p:nvCxnSpPr>
            <p:cNvPr id="81" name="Straight Connector 29"/>
            <p:cNvCxnSpPr/>
            <p:nvPr/>
          </p:nvCxnSpPr>
          <p:spPr bwMode="auto">
            <a:xfrm>
              <a:off x="7997371" y="5157647"/>
              <a:ext cx="149118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2" name="TextBox 81"/>
            <p:cNvSpPr txBox="1"/>
            <p:nvPr/>
          </p:nvSpPr>
          <p:spPr>
            <a:xfrm>
              <a:off x="8637316" y="5285476"/>
              <a:ext cx="1461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2019</a:t>
              </a:r>
              <a:endParaRPr lang="en-US" b="1" dirty="0"/>
            </a:p>
          </p:txBody>
        </p:sp>
      </p:grpSp>
      <p:sp>
        <p:nvSpPr>
          <p:cNvPr id="83" name="Oval 10"/>
          <p:cNvSpPr/>
          <p:nvPr/>
        </p:nvSpPr>
        <p:spPr bwMode="auto">
          <a:xfrm>
            <a:off x="2686905" y="4385102"/>
            <a:ext cx="216000" cy="216000"/>
          </a:xfrm>
          <a:prstGeom prst="ellipse">
            <a:avLst/>
          </a:prstGeom>
          <a:solidFill>
            <a:srgbClr val="58D87D"/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710101" y="4724358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November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0391284" y="468222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</a:t>
            </a:r>
            <a:endParaRPr lang="en-US" dirty="0"/>
          </a:p>
        </p:txBody>
      </p:sp>
      <p:sp>
        <p:nvSpPr>
          <p:cNvPr id="86" name="Oval 25"/>
          <p:cNvSpPr/>
          <p:nvPr/>
        </p:nvSpPr>
        <p:spPr bwMode="auto">
          <a:xfrm>
            <a:off x="10588563" y="4349694"/>
            <a:ext cx="216000" cy="216000"/>
          </a:xfrm>
          <a:prstGeom prst="ellipse">
            <a:avLst/>
          </a:prstGeom>
          <a:solidFill>
            <a:srgbClr val="58D87D"/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87" name="Straight Connector 26"/>
          <p:cNvCxnSpPr/>
          <p:nvPr/>
        </p:nvCxnSpPr>
        <p:spPr bwMode="auto">
          <a:xfrm flipV="1">
            <a:off x="10686196" y="3168073"/>
            <a:ext cx="10367" cy="111685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8" name="TextBox 87"/>
          <p:cNvSpPr txBox="1"/>
          <p:nvPr/>
        </p:nvSpPr>
        <p:spPr>
          <a:xfrm>
            <a:off x="9886741" y="2800274"/>
            <a:ext cx="1476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서비스 런칭</a:t>
            </a:r>
            <a:endParaRPr lang="en-US" dirty="0"/>
          </a:p>
        </p:txBody>
      </p:sp>
      <p:sp>
        <p:nvSpPr>
          <p:cNvPr id="89" name="Oval 18"/>
          <p:cNvSpPr/>
          <p:nvPr/>
        </p:nvSpPr>
        <p:spPr bwMode="auto">
          <a:xfrm>
            <a:off x="4459098" y="4372789"/>
            <a:ext cx="216000" cy="216000"/>
          </a:xfrm>
          <a:prstGeom prst="ellipse">
            <a:avLst/>
          </a:prstGeom>
          <a:solidFill>
            <a:srgbClr val="58D87D"/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3612662" y="3099031"/>
            <a:ext cx="2039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베타 테스트</a:t>
            </a:r>
            <a:endParaRPr lang="en-US" altLang="ko-KR" sz="1600" dirty="0" smtClean="0"/>
          </a:p>
          <a:p>
            <a:r>
              <a:rPr lang="ko-KR" altLang="en-US" sz="1600" dirty="0" smtClean="0"/>
              <a:t>소비자 반응 검토</a:t>
            </a:r>
            <a:endParaRPr lang="en-US" altLang="ko-KR" sz="1600" dirty="0" smtClean="0"/>
          </a:p>
        </p:txBody>
      </p:sp>
      <p:sp>
        <p:nvSpPr>
          <p:cNvPr id="91" name="TextBox 90"/>
          <p:cNvSpPr txBox="1"/>
          <p:nvPr/>
        </p:nvSpPr>
        <p:spPr>
          <a:xfrm>
            <a:off x="4216298" y="4686847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January</a:t>
            </a:r>
            <a:endParaRPr lang="en-US" dirty="0"/>
          </a:p>
        </p:txBody>
      </p:sp>
      <p:cxnSp>
        <p:nvCxnSpPr>
          <p:cNvPr id="92" name="Straight Connector 19"/>
          <p:cNvCxnSpPr/>
          <p:nvPr/>
        </p:nvCxnSpPr>
        <p:spPr bwMode="auto">
          <a:xfrm flipV="1">
            <a:off x="4556159" y="3725859"/>
            <a:ext cx="0" cy="57162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4855545" y="2675640"/>
            <a:ext cx="2258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제품 및 서비스 안전성 최적화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21190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</a:rPr>
              <a:t>Before &amp; After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</a:rPr>
              <a:t>System Dialog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BM(Business Model)</a:t>
            </a:r>
            <a:endParaRPr lang="en-US" altLang="ko-KR" sz="1200" b="1" dirty="0">
              <a:solidFill>
                <a:srgbClr val="58D87D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" r="593"/>
          <a:stretch/>
        </p:blipFill>
        <p:spPr>
          <a:xfrm>
            <a:off x="8647338" y="2253472"/>
            <a:ext cx="2137409" cy="2137409"/>
          </a:xfrm>
          <a:prstGeom prst="ellipse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5" t="3783" r="17608" b="7440"/>
          <a:stretch/>
        </p:blipFill>
        <p:spPr>
          <a:xfrm>
            <a:off x="1508119" y="2256890"/>
            <a:ext cx="2137409" cy="2137409"/>
          </a:xfrm>
          <a:prstGeom prst="ellipse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7" r="16419" b="1088"/>
          <a:stretch/>
        </p:blipFill>
        <p:spPr>
          <a:xfrm>
            <a:off x="5009270" y="2253472"/>
            <a:ext cx="2169444" cy="2169444"/>
          </a:xfrm>
          <a:prstGeom prst="ellipse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60222" y="4520452"/>
            <a:ext cx="1233203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부분맹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77390" y="4520452"/>
            <a:ext cx="1233203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전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맹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85393" y="4520452"/>
            <a:ext cx="1233203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소방관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82641" y="538258"/>
            <a:ext cx="531038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BM(Business  Model)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31408" y="1818640"/>
            <a:ext cx="6675071" cy="3484880"/>
          </a:xfrm>
          <a:prstGeom prst="rect">
            <a:avLst/>
          </a:prstGeom>
          <a:noFill/>
          <a:ln w="57150">
            <a:solidFill>
              <a:srgbClr val="58D87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8D87D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646920" y="5029681"/>
            <a:ext cx="1527048" cy="547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solidFill>
                  <a:srgbClr val="58D87D"/>
                </a:solidFill>
              </a:rPr>
              <a:t>예정 사항</a:t>
            </a:r>
            <a:endParaRPr lang="ko-KR" altLang="en-US" sz="2200" dirty="0">
              <a:solidFill>
                <a:srgbClr val="58D8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</a:rPr>
              <a:t>Before &amp; After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</a:rPr>
              <a:t>System Dialog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BM(Business Model)</a:t>
            </a:r>
            <a:endParaRPr lang="en-US" altLang="ko-KR" sz="1200" b="1" dirty="0">
              <a:solidFill>
                <a:srgbClr val="58D87D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82641" y="538258"/>
            <a:ext cx="531038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BM(Business  Model)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379855" y="1993613"/>
            <a:ext cx="1436582" cy="1436347"/>
          </a:xfrm>
          <a:prstGeom prst="ellipse">
            <a:avLst/>
          </a:prstGeom>
          <a:noFill/>
          <a:ln w="28575">
            <a:solidFill>
              <a:srgbClr val="58D8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21627" y="2527120"/>
            <a:ext cx="147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스마트 안경</a:t>
            </a:r>
          </a:p>
        </p:txBody>
      </p:sp>
      <p:sp>
        <p:nvSpPr>
          <p:cNvPr id="23" name="타원 22"/>
          <p:cNvSpPr/>
          <p:nvPr/>
        </p:nvSpPr>
        <p:spPr>
          <a:xfrm>
            <a:off x="8985639" y="1995966"/>
            <a:ext cx="1436582" cy="1436347"/>
          </a:xfrm>
          <a:prstGeom prst="ellips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774071" y="1991047"/>
            <a:ext cx="1436582" cy="1436347"/>
          </a:xfrm>
          <a:prstGeom prst="ellips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421627" y="4612410"/>
            <a:ext cx="1436582" cy="1436347"/>
          </a:xfrm>
          <a:prstGeom prst="ellips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27889" y="2543722"/>
            <a:ext cx="13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소방관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65295" y="5144418"/>
            <a:ext cx="13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부분맹</a:t>
            </a:r>
            <a:endParaRPr lang="ko-KR" altLang="en-US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9028359" y="2527120"/>
            <a:ext cx="135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전맹</a:t>
            </a:r>
            <a:endParaRPr lang="ko-KR" altLang="en-US" dirty="0" smtClean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277701" y="2553268"/>
            <a:ext cx="2008020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651978" y="2251069"/>
            <a:ext cx="1596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적외선 촬영 영상</a:t>
            </a:r>
            <a:endParaRPr lang="en-US" sz="11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3617190" y="2763999"/>
            <a:ext cx="16932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물체 위험 감지 서비스</a:t>
            </a:r>
            <a:endParaRPr lang="en-US" sz="11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7365846" y="2278811"/>
            <a:ext cx="1245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음성 정보 획득</a:t>
            </a:r>
            <a:endParaRPr lang="en-US" altLang="ko-KR" sz="11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171690" y="3934511"/>
            <a:ext cx="16845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음성 및 시각 정보 획득</a:t>
            </a:r>
            <a:endParaRPr lang="en-US" sz="11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5177023" y="3934511"/>
            <a:ext cx="13136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영상 촬영</a:t>
            </a:r>
            <a:endParaRPr lang="en-US" sz="1100" b="1" dirty="0"/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3238991" y="2738523"/>
            <a:ext cx="2047770" cy="6769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6915172" y="2552417"/>
            <a:ext cx="2008020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H="1">
            <a:off x="6876462" y="2737672"/>
            <a:ext cx="2047770" cy="6769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0786" y="3760459"/>
            <a:ext cx="1190427" cy="524301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238352" y="2773341"/>
            <a:ext cx="1362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영상 촬영</a:t>
            </a:r>
            <a:endParaRPr lang="en-US" sz="11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197537" y="1336628"/>
            <a:ext cx="253756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하드웨어 모듈 판매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서버 사용료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614904" y="3348038"/>
            <a:ext cx="253756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서버 사용료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226975" y="5801047"/>
            <a:ext cx="253756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서버 사용료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51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Future Plan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</a:rPr>
              <a:t>Before &amp; After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</a:rPr>
              <a:t>System Dialog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1" t="10673" r="12652"/>
          <a:stretch/>
        </p:blipFill>
        <p:spPr>
          <a:xfrm>
            <a:off x="484856" y="1148517"/>
            <a:ext cx="2840737" cy="17246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334" y="2419070"/>
            <a:ext cx="2189777" cy="20529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96593" y="3761840"/>
            <a:ext cx="3445105" cy="8617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 smtClean="0">
                <a:solidFill>
                  <a:srgbClr val="58D87D"/>
                </a:solidFill>
              </a:rPr>
              <a:t>언론홍보</a:t>
            </a:r>
            <a:endParaRPr lang="ko-KR" altLang="en-US" sz="5000" dirty="0">
              <a:solidFill>
                <a:srgbClr val="58D87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4195" y="1733919"/>
            <a:ext cx="3445105" cy="8617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 smtClean="0">
                <a:solidFill>
                  <a:srgbClr val="58D87D"/>
                </a:solidFill>
              </a:rPr>
              <a:t>인터뷰</a:t>
            </a:r>
            <a:endParaRPr lang="ko-KR" altLang="en-US" sz="5000" dirty="0">
              <a:solidFill>
                <a:srgbClr val="58D87D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283" y="2518677"/>
            <a:ext cx="2175054" cy="17219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20335" flipH="1">
            <a:off x="1593324" y="2788321"/>
            <a:ext cx="1117905" cy="95616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46068" flipH="1">
            <a:off x="4919688" y="2788321"/>
            <a:ext cx="1117905" cy="95616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30190">
            <a:off x="7230948" y="1438871"/>
            <a:ext cx="1117905" cy="95616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16138">
            <a:off x="8996210" y="4652258"/>
            <a:ext cx="1117905" cy="9561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093992" y="4944570"/>
            <a:ext cx="3826067" cy="2246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58D87D"/>
                </a:solidFill>
              </a:rPr>
              <a:t>홍보↑</a:t>
            </a:r>
            <a:endParaRPr lang="en-US" altLang="ko-KR" sz="5000" b="1" dirty="0" smtClean="0">
              <a:solidFill>
                <a:srgbClr val="58D87D"/>
              </a:solidFill>
            </a:endParaRPr>
          </a:p>
          <a:p>
            <a:pPr algn="ctr"/>
            <a:r>
              <a:rPr lang="ko-KR" altLang="en-US" sz="5000" b="1" dirty="0" smtClean="0">
                <a:solidFill>
                  <a:srgbClr val="58D87D"/>
                </a:solidFill>
              </a:rPr>
              <a:t>비용↓</a:t>
            </a:r>
            <a:endParaRPr lang="en-US" altLang="ko-KR" sz="5000" b="1" dirty="0" smtClean="0">
              <a:solidFill>
                <a:srgbClr val="58D87D"/>
              </a:solidFill>
            </a:endParaRPr>
          </a:p>
          <a:p>
            <a:pPr algn="ctr"/>
            <a:endParaRPr lang="ko-KR" altLang="en-US" sz="4000" b="1" dirty="0">
              <a:solidFill>
                <a:srgbClr val="58D87D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430825" y="5771346"/>
            <a:ext cx="1348509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978878" y="5350510"/>
            <a:ext cx="3826067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smtClean="0">
                <a:solidFill>
                  <a:srgbClr val="58D87D"/>
                </a:solidFill>
              </a:rPr>
              <a:t>사업 시작</a:t>
            </a:r>
            <a:endParaRPr lang="en-US" altLang="ko-KR" sz="5000" b="1" dirty="0" smtClean="0">
              <a:solidFill>
                <a:srgbClr val="58D87D"/>
              </a:solidFill>
            </a:endParaRPr>
          </a:p>
          <a:p>
            <a:pPr algn="ctr"/>
            <a:endParaRPr lang="ko-KR" altLang="en-US" sz="4000" b="1" dirty="0">
              <a:solidFill>
                <a:srgbClr val="58D8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9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Future Plan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</a:rPr>
              <a:t>Before &amp; After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</a:rPr>
              <a:t>System Dialog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9972" y="2617521"/>
            <a:ext cx="966984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시각장애인분들의 </a:t>
            </a:r>
            <a:endParaRPr lang="en-US" altLang="ko-KR" sz="5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2000" b="1" dirty="0" smtClean="0">
              <a:solidFill>
                <a:srgbClr val="58D87D"/>
              </a:solidFill>
            </a:endParaRPr>
          </a:p>
          <a:p>
            <a:pPr algn="ctr"/>
            <a:r>
              <a:rPr lang="ko-KR" altLang="en-US" sz="5000" b="1" dirty="0" smtClean="0">
                <a:solidFill>
                  <a:srgbClr val="58D87D"/>
                </a:solidFill>
              </a:rPr>
              <a:t>안전</a:t>
            </a:r>
            <a:r>
              <a:rPr lang="ko-KR" altLang="en-US" sz="5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5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책임지겠습니다</a:t>
            </a:r>
            <a:r>
              <a:rPr lang="en-US" altLang="ko-KR" sz="5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5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21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Present Condition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Before &amp; After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System Dialog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93556" y="2176857"/>
            <a:ext cx="5408390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252,632</a:t>
            </a:r>
            <a:endParaRPr lang="ko-KR" altLang="en-US" sz="10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95539" y="3931183"/>
            <a:ext cx="726531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대한민국 </a:t>
            </a:r>
            <a:r>
              <a:rPr lang="ko-KR" altLang="en-US" sz="2200" b="1" dirty="0" smtClean="0">
                <a:solidFill>
                  <a:srgbClr val="58D87D"/>
                </a:solidFill>
              </a:rPr>
              <a:t>시각장애인</a:t>
            </a:r>
            <a:r>
              <a:rPr lang="ko-KR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인구수</a:t>
            </a:r>
            <a:endParaRPr lang="ko-KR" alt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03930" y="6436621"/>
            <a:ext cx="241356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r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ef. 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보건복지부 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2017 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통계자료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330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Future Plan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</a:rPr>
              <a:t>Before &amp; After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</a:rPr>
              <a:t>System Dialog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00948" y="2786484"/>
            <a:ext cx="9669846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작품 </a:t>
            </a:r>
            <a:r>
              <a:rPr lang="ko-KR" altLang="en-US" sz="10000" b="1" dirty="0" smtClean="0">
                <a:solidFill>
                  <a:srgbClr val="58D87D"/>
                </a:solidFill>
              </a:rPr>
              <a:t>시연</a:t>
            </a:r>
            <a:endParaRPr lang="ko-KR" altLang="en-US" sz="10000" b="1" dirty="0">
              <a:solidFill>
                <a:srgbClr val="58D8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07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Present Condition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Before &amp; After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System Dialog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32001" y="2176857"/>
            <a:ext cx="8147808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253,000,000</a:t>
            </a:r>
            <a:endParaRPr lang="ko-KR" altLang="en-US" sz="10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26445" y="3931183"/>
            <a:ext cx="726531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전세계 </a:t>
            </a:r>
            <a:r>
              <a:rPr lang="ko-KR" altLang="en-US" sz="2200" b="1" dirty="0" smtClean="0">
                <a:solidFill>
                  <a:srgbClr val="58D87D"/>
                </a:solidFill>
              </a:rPr>
              <a:t>시각장애인</a:t>
            </a:r>
            <a:r>
              <a:rPr lang="ko-KR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인구수</a:t>
            </a:r>
            <a:endParaRPr lang="ko-KR" alt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11640" y="6436621"/>
            <a:ext cx="28058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r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ef. 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세계보건기구 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2017 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통계청 자료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68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Issue(Problem)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Before &amp; After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System Dialog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03930" y="6436621"/>
            <a:ext cx="241356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r</a:t>
            </a:r>
            <a:r>
              <a:rPr lang="en-US" altLang="ko-KR" sz="1200" b="1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ef. </a:t>
            </a:r>
            <a:r>
              <a:rPr lang="ko-KR" altLang="en-US" sz="1200" b="1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세계보건기구</a:t>
            </a:r>
            <a:r>
              <a:rPr lang="en-US" altLang="ko-KR" sz="1200" b="1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통계자료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64" b="43286"/>
          <a:stretch/>
        </p:blipFill>
        <p:spPr>
          <a:xfrm>
            <a:off x="1248526" y="893121"/>
            <a:ext cx="10943473" cy="596487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91" y="877228"/>
            <a:ext cx="9595414" cy="528050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57729" y="3203200"/>
            <a:ext cx="1562582" cy="243367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43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Issue(Problem)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Before &amp; After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System Dialog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03930" y="6436621"/>
            <a:ext cx="241356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r</a:t>
            </a:r>
            <a:r>
              <a:rPr lang="en-US" altLang="ko-KR" sz="1200" b="1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ef. </a:t>
            </a:r>
            <a:r>
              <a:rPr lang="ko-KR" altLang="en-US" sz="1200" b="1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세계보건기구</a:t>
            </a:r>
            <a:r>
              <a:rPr lang="en-US" altLang="ko-KR" sz="1200" b="1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통계자료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64" b="43286"/>
          <a:stretch/>
        </p:blipFill>
        <p:spPr>
          <a:xfrm>
            <a:off x="1248526" y="893121"/>
            <a:ext cx="10943473" cy="596487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27" y="893121"/>
            <a:ext cx="9598452" cy="52742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990904" y="4233346"/>
            <a:ext cx="3030547" cy="1780929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35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Issue(Problem)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Solutions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Before &amp; After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System Dialog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9031" y="2286665"/>
            <a:ext cx="9869921" cy="26161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외출에 대한 걱정 응답 비율</a:t>
            </a:r>
            <a:endParaRPr lang="en-US" altLang="ko-KR" sz="6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</a:t>
            </a:r>
            <a:r>
              <a:rPr lang="en-US" altLang="ko-KR" sz="8800" b="1" dirty="0" smtClean="0">
                <a:solidFill>
                  <a:srgbClr val="58D87D"/>
                </a:solidFill>
              </a:rPr>
              <a:t>45.3%</a:t>
            </a:r>
            <a:endParaRPr lang="ko-KR" altLang="en-US" sz="8800" b="1" dirty="0">
              <a:solidFill>
                <a:srgbClr val="58D87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03930" y="6436621"/>
            <a:ext cx="241356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r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ef.  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보건복지부 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2014 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통계자료 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247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Solutions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Before &amp; After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System Dialog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145" y="1827642"/>
            <a:ext cx="10509489" cy="3108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800" b="1" dirty="0" smtClean="0">
                <a:solidFill>
                  <a:srgbClr val="58D87D"/>
                </a:solidFill>
              </a:rPr>
              <a:t>사고사</a:t>
            </a:r>
            <a:r>
              <a:rPr lang="en-US" altLang="ko-KR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부상</a:t>
            </a:r>
            <a:r>
              <a:rPr lang="en-US" altLang="ko-KR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ko-KR" altLang="en-US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걱정</a:t>
            </a:r>
            <a:r>
              <a:rPr lang="en-US" altLang="ko-KR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불안</a:t>
            </a:r>
            <a:r>
              <a:rPr lang="en-US" altLang="ko-KR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800" b="1" dirty="0" smtClean="0">
                <a:solidFill>
                  <a:srgbClr val="58D87D"/>
                </a:solidFill>
              </a:rPr>
              <a:t>공포</a:t>
            </a:r>
            <a:endParaRPr lang="ko-KR" altLang="en-US" sz="8800" b="1" dirty="0">
              <a:solidFill>
                <a:srgbClr val="58D8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0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376" y="132344"/>
            <a:ext cx="11899233" cy="65812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919" y="246745"/>
            <a:ext cx="1626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 Condition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7889" y="246745"/>
            <a:ext cx="2090057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Issue(Problem)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04203" y="234872"/>
            <a:ext cx="11132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643" y="232231"/>
            <a:ext cx="914069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58D87D"/>
                </a:solidFill>
              </a:rPr>
              <a:t>Solutions</a:t>
            </a:r>
            <a:endParaRPr lang="ko-KR" altLang="en-US" sz="1200" b="1" dirty="0">
              <a:solidFill>
                <a:srgbClr val="58D87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9215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Before &amp; After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8035" y="217717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System Dialog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030" y="224974"/>
            <a:ext cx="139891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 Plan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7283" y="215080"/>
            <a:ext cx="1748336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BM(Business Model)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16" b="2101"/>
          <a:stretch/>
        </p:blipFill>
        <p:spPr>
          <a:xfrm>
            <a:off x="3569134" y="1900181"/>
            <a:ext cx="3869350" cy="369918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41665" y="1994406"/>
            <a:ext cx="3513196" cy="3190494"/>
            <a:chOff x="2444165" y="1827735"/>
            <a:chExt cx="3513196" cy="3190494"/>
          </a:xfrm>
        </p:grpSpPr>
        <p:pic>
          <p:nvPicPr>
            <p:cNvPr id="1028" name="Picture 4" descr="machine learning logo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165" y="1827735"/>
              <a:ext cx="3513196" cy="3190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3661954" y="2743815"/>
              <a:ext cx="106792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1" dirty="0" smtClean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A.I</a:t>
              </a:r>
              <a:endParaRPr lang="en-US" altLang="ko-KR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255" y="1770018"/>
            <a:ext cx="4813498" cy="36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6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2082</TotalTime>
  <Words>1622</Words>
  <Application>Microsoft Office PowerPoint</Application>
  <PresentationFormat>와이드스크린</PresentationFormat>
  <Paragraphs>513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236</cp:revision>
  <dcterms:created xsi:type="dcterms:W3CDTF">2018-10-27T11:47:06Z</dcterms:created>
  <dcterms:modified xsi:type="dcterms:W3CDTF">2018-11-04T03:43:23Z</dcterms:modified>
</cp:coreProperties>
</file>